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Masters/notesMaster1.xml" ContentType="application/vnd.openxmlformats-officedocument.presentationml.notes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changesInfos/changesInfo1.xml" ContentType="application/vnd.ms-powerpoint.changesinfo+xml"/>
  <Override PartName="/docProps/core.xml" ContentType="application/vnd.openxmlformats-package.core-properties+xml"/>
  <Override PartName="/ppt/revisionInfo.xml" ContentType="application/vnd.ms-powerpoint.revisioninfo+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57" r:id="rId3"/>
    <p:sldId id="261" r:id="rId4"/>
    <p:sldId id="258" r:id="rId5"/>
    <p:sldId id="259" r:id="rId6"/>
    <p:sldId id="260" r:id="rId7"/>
    <p:sldId id="262" r:id="rId8"/>
    <p:sldId id="263" r:id="rId9"/>
    <p:sldId id="266" r:id="rId10"/>
    <p:sldId id="267" r:id="rId11"/>
    <p:sldId id="268" r:id="rId12"/>
    <p:sldId id="285" r:id="rId13"/>
    <p:sldId id="269" r:id="rId14"/>
    <p:sldId id="271" r:id="rId15"/>
    <p:sldId id="272" r:id="rId16"/>
    <p:sldId id="273" r:id="rId17"/>
    <p:sldId id="264" r:id="rId18"/>
    <p:sldId id="286" r:id="rId19"/>
    <p:sldId id="265" r:id="rId20"/>
    <p:sldId id="270" r:id="rId21"/>
    <p:sldId id="274" r:id="rId22"/>
    <p:sldId id="275" r:id="rId23"/>
    <p:sldId id="276" r:id="rId24"/>
    <p:sldId id="277" r:id="rId25"/>
    <p:sldId id="278" r:id="rId26"/>
    <p:sldId id="282" r:id="rId27"/>
    <p:sldId id="283" r:id="rId28"/>
    <p:sldId id="284" r:id="rId29"/>
    <p:sldId id="280" r:id="rId30"/>
    <p:sldId id="281" r:id="rId31"/>
    <p:sldId id="279" r:id="rId32"/>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2BC412F-9A17-4A28-BB12-EBB5D1D87436}" v="13" dt="2025-05-19T19:24:02.7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14" autoAdjust="0"/>
    <p:restoredTop sz="94660"/>
  </p:normalViewPr>
  <p:slideViewPr>
    <p:cSldViewPr snapToGrid="0">
      <p:cViewPr varScale="1">
        <p:scale>
          <a:sx n="70" d="100"/>
          <a:sy n="70" d="100"/>
        </p:scale>
        <p:origin x="496"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presProps" Target="presProps.xml"/><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43" Type="http://schemas.openxmlformats.org/officeDocument/2006/relationships/customXml" Target="../customXml/item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ds Damgaard" userId="b0a1ac44-54f7-471d-a2b9-4bbd769074be" providerId="ADAL" clId="{A2BC412F-9A17-4A28-BB12-EBB5D1D87436}"/>
    <pc:docChg chg="undo custSel addSld modSld sldOrd">
      <pc:chgData name="Mads Damgaard" userId="b0a1ac44-54f7-471d-a2b9-4bbd769074be" providerId="ADAL" clId="{A2BC412F-9A17-4A28-BB12-EBB5D1D87436}" dt="2025-05-20T11:42:47.113" v="12565" actId="20577"/>
      <pc:docMkLst>
        <pc:docMk/>
      </pc:docMkLst>
      <pc:sldChg chg="modSp mod">
        <pc:chgData name="Mads Damgaard" userId="b0a1ac44-54f7-471d-a2b9-4bbd769074be" providerId="ADAL" clId="{A2BC412F-9A17-4A28-BB12-EBB5D1D87436}" dt="2025-05-17T20:05:28.135" v="4279" actId="20577"/>
        <pc:sldMkLst>
          <pc:docMk/>
          <pc:sldMk cId="901100221" sldId="256"/>
        </pc:sldMkLst>
        <pc:spChg chg="mod">
          <ac:chgData name="Mads Damgaard" userId="b0a1ac44-54f7-471d-a2b9-4bbd769074be" providerId="ADAL" clId="{A2BC412F-9A17-4A28-BB12-EBB5D1D87436}" dt="2025-05-17T20:05:28.135" v="4279" actId="20577"/>
          <ac:spMkLst>
            <pc:docMk/>
            <pc:sldMk cId="901100221" sldId="256"/>
            <ac:spMk id="2" creationId="{8E6DA2BC-A6FE-2BFD-3B5F-C61B89A1C672}"/>
          </ac:spMkLst>
        </pc:spChg>
      </pc:sldChg>
      <pc:sldChg chg="modSp mod">
        <pc:chgData name="Mads Damgaard" userId="b0a1ac44-54f7-471d-a2b9-4bbd769074be" providerId="ADAL" clId="{A2BC412F-9A17-4A28-BB12-EBB5D1D87436}" dt="2025-05-20T11:41:42.616" v="12505" actId="20577"/>
        <pc:sldMkLst>
          <pc:docMk/>
          <pc:sldMk cId="2832419034" sldId="257"/>
        </pc:sldMkLst>
        <pc:spChg chg="mod">
          <ac:chgData name="Mads Damgaard" userId="b0a1ac44-54f7-471d-a2b9-4bbd769074be" providerId="ADAL" clId="{A2BC412F-9A17-4A28-BB12-EBB5D1D87436}" dt="2025-05-17T20:05:49.035" v="4285" actId="255"/>
          <ac:spMkLst>
            <pc:docMk/>
            <pc:sldMk cId="2832419034" sldId="257"/>
            <ac:spMk id="2" creationId="{933D2F82-1177-FFF0-E984-FB48F73F190B}"/>
          </ac:spMkLst>
        </pc:spChg>
        <pc:spChg chg="mod">
          <ac:chgData name="Mads Damgaard" userId="b0a1ac44-54f7-471d-a2b9-4bbd769074be" providerId="ADAL" clId="{A2BC412F-9A17-4A28-BB12-EBB5D1D87436}" dt="2025-05-20T11:41:42.616" v="12505" actId="20577"/>
          <ac:spMkLst>
            <pc:docMk/>
            <pc:sldMk cId="2832419034" sldId="257"/>
            <ac:spMk id="3" creationId="{A66E6A74-E87F-1F70-C946-C06864DB935A}"/>
          </ac:spMkLst>
        </pc:spChg>
      </pc:sldChg>
      <pc:sldChg chg="modSp mod">
        <pc:chgData name="Mads Damgaard" userId="b0a1ac44-54f7-471d-a2b9-4bbd769074be" providerId="ADAL" clId="{A2BC412F-9A17-4A28-BB12-EBB5D1D87436}" dt="2025-05-17T20:07:13.496" v="4286" actId="255"/>
        <pc:sldMkLst>
          <pc:docMk/>
          <pc:sldMk cId="1873478086" sldId="258"/>
        </pc:sldMkLst>
        <pc:spChg chg="mod">
          <ac:chgData name="Mads Damgaard" userId="b0a1ac44-54f7-471d-a2b9-4bbd769074be" providerId="ADAL" clId="{A2BC412F-9A17-4A28-BB12-EBB5D1D87436}" dt="2025-05-17T20:07:13.496" v="4286" actId="255"/>
          <ac:spMkLst>
            <pc:docMk/>
            <pc:sldMk cId="1873478086" sldId="258"/>
            <ac:spMk id="3" creationId="{CC3E2AF3-7B40-EA9F-336B-A62415223EE8}"/>
          </ac:spMkLst>
        </pc:spChg>
      </pc:sldChg>
      <pc:sldChg chg="modSp mod">
        <pc:chgData name="Mads Damgaard" userId="b0a1ac44-54f7-471d-a2b9-4bbd769074be" providerId="ADAL" clId="{A2BC412F-9A17-4A28-BB12-EBB5D1D87436}" dt="2025-05-20T09:44:50.362" v="12503" actId="20577"/>
        <pc:sldMkLst>
          <pc:docMk/>
          <pc:sldMk cId="209138435" sldId="259"/>
        </pc:sldMkLst>
        <pc:spChg chg="mod">
          <ac:chgData name="Mads Damgaard" userId="b0a1ac44-54f7-471d-a2b9-4bbd769074be" providerId="ADAL" clId="{A2BC412F-9A17-4A28-BB12-EBB5D1D87436}" dt="2025-05-20T09:44:50.362" v="12503" actId="20577"/>
          <ac:spMkLst>
            <pc:docMk/>
            <pc:sldMk cId="209138435" sldId="259"/>
            <ac:spMk id="3" creationId="{0E3875CB-A2EF-287B-FC14-AFF108057EE4}"/>
          </ac:spMkLst>
        </pc:spChg>
      </pc:sldChg>
      <pc:sldChg chg="modSp mod ord">
        <pc:chgData name="Mads Damgaard" userId="b0a1ac44-54f7-471d-a2b9-4bbd769074be" providerId="ADAL" clId="{A2BC412F-9A17-4A28-BB12-EBB5D1D87436}" dt="2025-05-19T17:36:44.659" v="10474" actId="5793"/>
        <pc:sldMkLst>
          <pc:docMk/>
          <pc:sldMk cId="2963084709" sldId="260"/>
        </pc:sldMkLst>
        <pc:spChg chg="mod">
          <ac:chgData name="Mads Damgaard" userId="b0a1ac44-54f7-471d-a2b9-4bbd769074be" providerId="ADAL" clId="{A2BC412F-9A17-4A28-BB12-EBB5D1D87436}" dt="2025-05-19T17:36:44.659" v="10474" actId="5793"/>
          <ac:spMkLst>
            <pc:docMk/>
            <pc:sldMk cId="2963084709" sldId="260"/>
            <ac:spMk id="3" creationId="{331D793F-88F7-1142-6568-95DE186F736D}"/>
          </ac:spMkLst>
        </pc:spChg>
      </pc:sldChg>
      <pc:sldChg chg="modSp mod ord">
        <pc:chgData name="Mads Damgaard" userId="b0a1ac44-54f7-471d-a2b9-4bbd769074be" providerId="ADAL" clId="{A2BC412F-9A17-4A28-BB12-EBB5D1D87436}" dt="2025-05-19T19:08:59.600" v="11062"/>
        <pc:sldMkLst>
          <pc:docMk/>
          <pc:sldMk cId="3235951252" sldId="261"/>
        </pc:sldMkLst>
        <pc:spChg chg="mod">
          <ac:chgData name="Mads Damgaard" userId="b0a1ac44-54f7-471d-a2b9-4bbd769074be" providerId="ADAL" clId="{A2BC412F-9A17-4A28-BB12-EBB5D1D87436}" dt="2025-05-19T19:02:05.683" v="10975" actId="6549"/>
          <ac:spMkLst>
            <pc:docMk/>
            <pc:sldMk cId="3235951252" sldId="261"/>
            <ac:spMk id="3" creationId="{2FC95C97-E7BD-F8D7-FB6B-C42B6400938C}"/>
          </ac:spMkLst>
        </pc:spChg>
      </pc:sldChg>
      <pc:sldChg chg="modSp mod">
        <pc:chgData name="Mads Damgaard" userId="b0a1ac44-54f7-471d-a2b9-4bbd769074be" providerId="ADAL" clId="{A2BC412F-9A17-4A28-BB12-EBB5D1D87436}" dt="2025-05-19T16:35:38.216" v="10319" actId="20577"/>
        <pc:sldMkLst>
          <pc:docMk/>
          <pc:sldMk cId="1527569023" sldId="263"/>
        </pc:sldMkLst>
        <pc:spChg chg="mod">
          <ac:chgData name="Mads Damgaard" userId="b0a1ac44-54f7-471d-a2b9-4bbd769074be" providerId="ADAL" clId="{A2BC412F-9A17-4A28-BB12-EBB5D1D87436}" dt="2025-05-19T16:35:38.216" v="10319" actId="20577"/>
          <ac:spMkLst>
            <pc:docMk/>
            <pc:sldMk cId="1527569023" sldId="263"/>
            <ac:spMk id="3" creationId="{0DFD357F-0C5A-A602-1ED9-133C13DE12BE}"/>
          </ac:spMkLst>
        </pc:spChg>
      </pc:sldChg>
      <pc:sldChg chg="modSp mod">
        <pc:chgData name="Mads Damgaard" userId="b0a1ac44-54f7-471d-a2b9-4bbd769074be" providerId="ADAL" clId="{A2BC412F-9A17-4A28-BB12-EBB5D1D87436}" dt="2025-05-20T11:42:47.113" v="12565" actId="20577"/>
        <pc:sldMkLst>
          <pc:docMk/>
          <pc:sldMk cId="3037732609" sldId="264"/>
        </pc:sldMkLst>
        <pc:spChg chg="mod">
          <ac:chgData name="Mads Damgaard" userId="b0a1ac44-54f7-471d-a2b9-4bbd769074be" providerId="ADAL" clId="{A2BC412F-9A17-4A28-BB12-EBB5D1D87436}" dt="2025-05-20T11:42:47.113" v="12565" actId="20577"/>
          <ac:spMkLst>
            <pc:docMk/>
            <pc:sldMk cId="3037732609" sldId="264"/>
            <ac:spMk id="3" creationId="{C8817C8E-B6BA-5E41-C1E9-21E265AAEC53}"/>
          </ac:spMkLst>
        </pc:spChg>
      </pc:sldChg>
      <pc:sldChg chg="modSp mod">
        <pc:chgData name="Mads Damgaard" userId="b0a1ac44-54f7-471d-a2b9-4bbd769074be" providerId="ADAL" clId="{A2BC412F-9A17-4A28-BB12-EBB5D1D87436}" dt="2025-05-19T19:49:58.311" v="11769" actId="20577"/>
        <pc:sldMkLst>
          <pc:docMk/>
          <pc:sldMk cId="2952990881" sldId="265"/>
        </pc:sldMkLst>
        <pc:spChg chg="mod">
          <ac:chgData name="Mads Damgaard" userId="b0a1ac44-54f7-471d-a2b9-4bbd769074be" providerId="ADAL" clId="{A2BC412F-9A17-4A28-BB12-EBB5D1D87436}" dt="2025-05-19T19:49:58.311" v="11769" actId="20577"/>
          <ac:spMkLst>
            <pc:docMk/>
            <pc:sldMk cId="2952990881" sldId="265"/>
            <ac:spMk id="3" creationId="{910F38A4-37BD-ABC4-2668-033293FA9830}"/>
          </ac:spMkLst>
        </pc:spChg>
      </pc:sldChg>
      <pc:sldChg chg="modSp mod">
        <pc:chgData name="Mads Damgaard" userId="b0a1ac44-54f7-471d-a2b9-4bbd769074be" providerId="ADAL" clId="{A2BC412F-9A17-4A28-BB12-EBB5D1D87436}" dt="2025-05-19T19:38:49.298" v="11357" actId="20577"/>
        <pc:sldMkLst>
          <pc:docMk/>
          <pc:sldMk cId="3002180293" sldId="266"/>
        </pc:sldMkLst>
        <pc:spChg chg="mod">
          <ac:chgData name="Mads Damgaard" userId="b0a1ac44-54f7-471d-a2b9-4bbd769074be" providerId="ADAL" clId="{A2BC412F-9A17-4A28-BB12-EBB5D1D87436}" dt="2025-05-19T19:38:49.298" v="11357" actId="20577"/>
          <ac:spMkLst>
            <pc:docMk/>
            <pc:sldMk cId="3002180293" sldId="266"/>
            <ac:spMk id="3" creationId="{08268BD5-146E-C7DB-714D-64165CF11858}"/>
          </ac:spMkLst>
        </pc:spChg>
      </pc:sldChg>
      <pc:sldChg chg="modSp mod">
        <pc:chgData name="Mads Damgaard" userId="b0a1ac44-54f7-471d-a2b9-4bbd769074be" providerId="ADAL" clId="{A2BC412F-9A17-4A28-BB12-EBB5D1D87436}" dt="2025-05-19T18:26:45.397" v="10906" actId="20577"/>
        <pc:sldMkLst>
          <pc:docMk/>
          <pc:sldMk cId="1623090622" sldId="267"/>
        </pc:sldMkLst>
        <pc:spChg chg="mod">
          <ac:chgData name="Mads Damgaard" userId="b0a1ac44-54f7-471d-a2b9-4bbd769074be" providerId="ADAL" clId="{A2BC412F-9A17-4A28-BB12-EBB5D1D87436}" dt="2025-05-19T18:26:45.397" v="10906" actId="20577"/>
          <ac:spMkLst>
            <pc:docMk/>
            <pc:sldMk cId="1623090622" sldId="267"/>
            <ac:spMk id="3" creationId="{E61C8A95-965F-4953-62D0-C5DFB03A5561}"/>
          </ac:spMkLst>
        </pc:spChg>
      </pc:sldChg>
      <pc:sldChg chg="modSp mod">
        <pc:chgData name="Mads Damgaard" userId="b0a1ac44-54f7-471d-a2b9-4bbd769074be" providerId="ADAL" clId="{A2BC412F-9A17-4A28-BB12-EBB5D1D87436}" dt="2025-05-20T11:42:18.104" v="12522" actId="20577"/>
        <pc:sldMkLst>
          <pc:docMk/>
          <pc:sldMk cId="2922720977" sldId="268"/>
        </pc:sldMkLst>
        <pc:spChg chg="mod">
          <ac:chgData name="Mads Damgaard" userId="b0a1ac44-54f7-471d-a2b9-4bbd769074be" providerId="ADAL" clId="{A2BC412F-9A17-4A28-BB12-EBB5D1D87436}" dt="2025-05-18T14:43:00.282" v="9407" actId="14100"/>
          <ac:spMkLst>
            <pc:docMk/>
            <pc:sldMk cId="2922720977" sldId="268"/>
            <ac:spMk id="2" creationId="{25B65621-2A2B-2954-9440-7E166B8F4EF9}"/>
          </ac:spMkLst>
        </pc:spChg>
        <pc:spChg chg="mod">
          <ac:chgData name="Mads Damgaard" userId="b0a1ac44-54f7-471d-a2b9-4bbd769074be" providerId="ADAL" clId="{A2BC412F-9A17-4A28-BB12-EBB5D1D87436}" dt="2025-05-20T11:42:18.104" v="12522" actId="20577"/>
          <ac:spMkLst>
            <pc:docMk/>
            <pc:sldMk cId="2922720977" sldId="268"/>
            <ac:spMk id="3" creationId="{64EA5A06-EC50-2180-3158-71355EC9F795}"/>
          </ac:spMkLst>
        </pc:spChg>
      </pc:sldChg>
      <pc:sldChg chg="modSp mod">
        <pc:chgData name="Mads Damgaard" userId="b0a1ac44-54f7-471d-a2b9-4bbd769074be" providerId="ADAL" clId="{A2BC412F-9A17-4A28-BB12-EBB5D1D87436}" dt="2025-05-19T18:02:37.079" v="10822" actId="20577"/>
        <pc:sldMkLst>
          <pc:docMk/>
          <pc:sldMk cId="1299577385" sldId="269"/>
        </pc:sldMkLst>
        <pc:spChg chg="mod">
          <ac:chgData name="Mads Damgaard" userId="b0a1ac44-54f7-471d-a2b9-4bbd769074be" providerId="ADAL" clId="{A2BC412F-9A17-4A28-BB12-EBB5D1D87436}" dt="2025-05-19T18:02:37.079" v="10822" actId="20577"/>
          <ac:spMkLst>
            <pc:docMk/>
            <pc:sldMk cId="1299577385" sldId="269"/>
            <ac:spMk id="3" creationId="{134050C3-091A-599F-58C1-7B5E0943144E}"/>
          </ac:spMkLst>
        </pc:spChg>
      </pc:sldChg>
      <pc:sldChg chg="modSp mod ord">
        <pc:chgData name="Mads Damgaard" userId="b0a1ac44-54f7-471d-a2b9-4bbd769074be" providerId="ADAL" clId="{A2BC412F-9A17-4A28-BB12-EBB5D1D87436}" dt="2025-05-19T19:51:31.391" v="11875" actId="20577"/>
        <pc:sldMkLst>
          <pc:docMk/>
          <pc:sldMk cId="424059925" sldId="270"/>
        </pc:sldMkLst>
        <pc:spChg chg="mod">
          <ac:chgData name="Mads Damgaard" userId="b0a1ac44-54f7-471d-a2b9-4bbd769074be" providerId="ADAL" clId="{A2BC412F-9A17-4A28-BB12-EBB5D1D87436}" dt="2025-05-19T19:51:31.391" v="11875" actId="20577"/>
          <ac:spMkLst>
            <pc:docMk/>
            <pc:sldMk cId="424059925" sldId="270"/>
            <ac:spMk id="3" creationId="{75E8AB40-9FBB-CC10-B0CD-F1EA3F153D23}"/>
          </ac:spMkLst>
        </pc:spChg>
      </pc:sldChg>
      <pc:sldChg chg="modSp mod">
        <pc:chgData name="Mads Damgaard" userId="b0a1ac44-54f7-471d-a2b9-4bbd769074be" providerId="ADAL" clId="{A2BC412F-9A17-4A28-BB12-EBB5D1D87436}" dt="2025-05-19T19:42:35.663" v="11557" actId="20577"/>
        <pc:sldMkLst>
          <pc:docMk/>
          <pc:sldMk cId="2631832210" sldId="271"/>
        </pc:sldMkLst>
        <pc:spChg chg="mod">
          <ac:chgData name="Mads Damgaard" userId="b0a1ac44-54f7-471d-a2b9-4bbd769074be" providerId="ADAL" clId="{A2BC412F-9A17-4A28-BB12-EBB5D1D87436}" dt="2025-05-17T20:17:00.168" v="4779" actId="255"/>
          <ac:spMkLst>
            <pc:docMk/>
            <pc:sldMk cId="2631832210" sldId="271"/>
            <ac:spMk id="2" creationId="{88F4F490-3814-A08A-1D39-6AE4A1D8913F}"/>
          </ac:spMkLst>
        </pc:spChg>
        <pc:spChg chg="mod">
          <ac:chgData name="Mads Damgaard" userId="b0a1ac44-54f7-471d-a2b9-4bbd769074be" providerId="ADAL" clId="{A2BC412F-9A17-4A28-BB12-EBB5D1D87436}" dt="2025-05-19T19:42:35.663" v="11557" actId="20577"/>
          <ac:spMkLst>
            <pc:docMk/>
            <pc:sldMk cId="2631832210" sldId="271"/>
            <ac:spMk id="3" creationId="{2754BBE7-C86F-D767-06F1-03F6A3BADDD1}"/>
          </ac:spMkLst>
        </pc:spChg>
      </pc:sldChg>
      <pc:sldChg chg="modSp mod">
        <pc:chgData name="Mads Damgaard" userId="b0a1ac44-54f7-471d-a2b9-4bbd769074be" providerId="ADAL" clId="{A2BC412F-9A17-4A28-BB12-EBB5D1D87436}" dt="2025-05-20T09:43:12.184" v="12410" actId="20577"/>
        <pc:sldMkLst>
          <pc:docMk/>
          <pc:sldMk cId="268358548" sldId="272"/>
        </pc:sldMkLst>
        <pc:spChg chg="mod">
          <ac:chgData name="Mads Damgaard" userId="b0a1ac44-54f7-471d-a2b9-4bbd769074be" providerId="ADAL" clId="{A2BC412F-9A17-4A28-BB12-EBB5D1D87436}" dt="2025-05-20T09:43:12.184" v="12410" actId="20577"/>
          <ac:spMkLst>
            <pc:docMk/>
            <pc:sldMk cId="268358548" sldId="272"/>
            <ac:spMk id="3" creationId="{9CF6993E-5874-7B52-DCC2-33B86304B472}"/>
          </ac:spMkLst>
        </pc:spChg>
      </pc:sldChg>
      <pc:sldChg chg="addSp modSp new mod">
        <pc:chgData name="Mads Damgaard" userId="b0a1ac44-54f7-471d-a2b9-4bbd769074be" providerId="ADAL" clId="{A2BC412F-9A17-4A28-BB12-EBB5D1D87436}" dt="2025-05-17T19:41:02.214" v="903" actId="20577"/>
        <pc:sldMkLst>
          <pc:docMk/>
          <pc:sldMk cId="312631850" sldId="273"/>
        </pc:sldMkLst>
        <pc:spChg chg="mod">
          <ac:chgData name="Mads Damgaard" userId="b0a1ac44-54f7-471d-a2b9-4bbd769074be" providerId="ADAL" clId="{A2BC412F-9A17-4A28-BB12-EBB5D1D87436}" dt="2025-05-17T19:35:14.920" v="4" actId="255"/>
          <ac:spMkLst>
            <pc:docMk/>
            <pc:sldMk cId="312631850" sldId="273"/>
            <ac:spMk id="2" creationId="{DB4DEE81-7D2E-443B-7F67-4D206188693E}"/>
          </ac:spMkLst>
        </pc:spChg>
        <pc:spChg chg="mod">
          <ac:chgData name="Mads Damgaard" userId="b0a1ac44-54f7-471d-a2b9-4bbd769074be" providerId="ADAL" clId="{A2BC412F-9A17-4A28-BB12-EBB5D1D87436}" dt="2025-05-17T19:41:02.214" v="903" actId="20577"/>
          <ac:spMkLst>
            <pc:docMk/>
            <pc:sldMk cId="312631850" sldId="273"/>
            <ac:spMk id="3" creationId="{59290ED0-5EE5-F8E7-F8E8-20BECEE6779F}"/>
          </ac:spMkLst>
        </pc:spChg>
        <pc:spChg chg="add mod">
          <ac:chgData name="Mads Damgaard" userId="b0a1ac44-54f7-471d-a2b9-4bbd769074be" providerId="ADAL" clId="{A2BC412F-9A17-4A28-BB12-EBB5D1D87436}" dt="2025-05-17T19:35:04.247" v="2"/>
          <ac:spMkLst>
            <pc:docMk/>
            <pc:sldMk cId="312631850" sldId="273"/>
            <ac:spMk id="4" creationId="{0FC18FE0-4DC8-FAFD-C26B-0230C44B02DD}"/>
          </ac:spMkLst>
        </pc:spChg>
      </pc:sldChg>
      <pc:sldChg chg="addSp modSp new mod">
        <pc:chgData name="Mads Damgaard" userId="b0a1ac44-54f7-471d-a2b9-4bbd769074be" providerId="ADAL" clId="{A2BC412F-9A17-4A28-BB12-EBB5D1D87436}" dt="2025-05-18T14:47:05.107" v="9570" actId="20577"/>
        <pc:sldMkLst>
          <pc:docMk/>
          <pc:sldMk cId="1800945388" sldId="274"/>
        </pc:sldMkLst>
        <pc:spChg chg="mod">
          <ac:chgData name="Mads Damgaard" userId="b0a1ac44-54f7-471d-a2b9-4bbd769074be" providerId="ADAL" clId="{A2BC412F-9A17-4A28-BB12-EBB5D1D87436}" dt="2025-05-17T20:27:02.294" v="5251" actId="255"/>
          <ac:spMkLst>
            <pc:docMk/>
            <pc:sldMk cId="1800945388" sldId="274"/>
            <ac:spMk id="2" creationId="{062B8490-6C88-3B57-DBFE-3C1CA5A6E04D}"/>
          </ac:spMkLst>
        </pc:spChg>
        <pc:spChg chg="mod">
          <ac:chgData name="Mads Damgaard" userId="b0a1ac44-54f7-471d-a2b9-4bbd769074be" providerId="ADAL" clId="{A2BC412F-9A17-4A28-BB12-EBB5D1D87436}" dt="2025-05-18T14:47:05.107" v="9570" actId="20577"/>
          <ac:spMkLst>
            <pc:docMk/>
            <pc:sldMk cId="1800945388" sldId="274"/>
            <ac:spMk id="3" creationId="{47239003-9437-AF68-6B3E-68DD8013718A}"/>
          </ac:spMkLst>
        </pc:spChg>
        <pc:spChg chg="add mod">
          <ac:chgData name="Mads Damgaard" userId="b0a1ac44-54f7-471d-a2b9-4bbd769074be" providerId="ADAL" clId="{A2BC412F-9A17-4A28-BB12-EBB5D1D87436}" dt="2025-05-18T14:08:10.137" v="6998"/>
          <ac:spMkLst>
            <pc:docMk/>
            <pc:sldMk cId="1800945388" sldId="274"/>
            <ac:spMk id="4" creationId="{8F3D229D-47A5-5E04-CBE4-DCD6107E9864}"/>
          </ac:spMkLst>
        </pc:spChg>
      </pc:sldChg>
      <pc:sldChg chg="addSp modSp new mod">
        <pc:chgData name="Mads Damgaard" userId="b0a1ac44-54f7-471d-a2b9-4bbd769074be" providerId="ADAL" clId="{A2BC412F-9A17-4A28-BB12-EBB5D1D87436}" dt="2025-05-20T09:43:40.762" v="12422" actId="20577"/>
        <pc:sldMkLst>
          <pc:docMk/>
          <pc:sldMk cId="989888751" sldId="275"/>
        </pc:sldMkLst>
        <pc:spChg chg="mod">
          <ac:chgData name="Mads Damgaard" userId="b0a1ac44-54f7-471d-a2b9-4bbd769074be" providerId="ADAL" clId="{A2BC412F-9A17-4A28-BB12-EBB5D1D87436}" dt="2025-05-18T14:10:59.447" v="7025" actId="255"/>
          <ac:spMkLst>
            <pc:docMk/>
            <pc:sldMk cId="989888751" sldId="275"/>
            <ac:spMk id="2" creationId="{BBA6B0DC-B31B-DCEB-FC10-07A63863693E}"/>
          </ac:spMkLst>
        </pc:spChg>
        <pc:spChg chg="mod">
          <ac:chgData name="Mads Damgaard" userId="b0a1ac44-54f7-471d-a2b9-4bbd769074be" providerId="ADAL" clId="{A2BC412F-9A17-4A28-BB12-EBB5D1D87436}" dt="2025-05-20T09:43:40.762" v="12422" actId="20577"/>
          <ac:spMkLst>
            <pc:docMk/>
            <pc:sldMk cId="989888751" sldId="275"/>
            <ac:spMk id="3" creationId="{39775187-1554-5BA0-8807-FF225D96C2D7}"/>
          </ac:spMkLst>
        </pc:spChg>
        <pc:spChg chg="add mod">
          <ac:chgData name="Mads Damgaard" userId="b0a1ac44-54f7-471d-a2b9-4bbd769074be" providerId="ADAL" clId="{A2BC412F-9A17-4A28-BB12-EBB5D1D87436}" dt="2025-05-18T14:08:13.643" v="6999"/>
          <ac:spMkLst>
            <pc:docMk/>
            <pc:sldMk cId="989888751" sldId="275"/>
            <ac:spMk id="4" creationId="{E3D6DE17-4F81-C724-CF2E-3DA7EDAD109D}"/>
          </ac:spMkLst>
        </pc:spChg>
      </pc:sldChg>
      <pc:sldChg chg="addSp modSp new mod">
        <pc:chgData name="Mads Damgaard" userId="b0a1ac44-54f7-471d-a2b9-4bbd769074be" providerId="ADAL" clId="{A2BC412F-9A17-4A28-BB12-EBB5D1D87436}" dt="2025-05-18T14:39:57.010" v="9404" actId="114"/>
        <pc:sldMkLst>
          <pc:docMk/>
          <pc:sldMk cId="4071782063" sldId="276"/>
        </pc:sldMkLst>
        <pc:spChg chg="mod">
          <ac:chgData name="Mads Damgaard" userId="b0a1ac44-54f7-471d-a2b9-4bbd769074be" providerId="ADAL" clId="{A2BC412F-9A17-4A28-BB12-EBB5D1D87436}" dt="2025-05-18T14:10:54.058" v="7024" actId="255"/>
          <ac:spMkLst>
            <pc:docMk/>
            <pc:sldMk cId="4071782063" sldId="276"/>
            <ac:spMk id="2" creationId="{AC0CB7AC-C712-815A-FB52-5544CC3DD89A}"/>
          </ac:spMkLst>
        </pc:spChg>
        <pc:spChg chg="mod">
          <ac:chgData name="Mads Damgaard" userId="b0a1ac44-54f7-471d-a2b9-4bbd769074be" providerId="ADAL" clId="{A2BC412F-9A17-4A28-BB12-EBB5D1D87436}" dt="2025-05-18T14:39:57.010" v="9404" actId="114"/>
          <ac:spMkLst>
            <pc:docMk/>
            <pc:sldMk cId="4071782063" sldId="276"/>
            <ac:spMk id="3" creationId="{CCACDE7D-E7F4-1E00-3ECD-BFA4A8CE5364}"/>
          </ac:spMkLst>
        </pc:spChg>
        <pc:spChg chg="add mod">
          <ac:chgData name="Mads Damgaard" userId="b0a1ac44-54f7-471d-a2b9-4bbd769074be" providerId="ADAL" clId="{A2BC412F-9A17-4A28-BB12-EBB5D1D87436}" dt="2025-05-18T14:10:16.524" v="7009"/>
          <ac:spMkLst>
            <pc:docMk/>
            <pc:sldMk cId="4071782063" sldId="276"/>
            <ac:spMk id="4" creationId="{FE277AE0-49E7-C8DE-3C2A-399801B8125C}"/>
          </ac:spMkLst>
        </pc:spChg>
      </pc:sldChg>
      <pc:sldChg chg="addSp modSp new mod">
        <pc:chgData name="Mads Damgaard" userId="b0a1ac44-54f7-471d-a2b9-4bbd769074be" providerId="ADAL" clId="{A2BC412F-9A17-4A28-BB12-EBB5D1D87436}" dt="2025-05-19T20:06:10.271" v="12041" actId="20577"/>
        <pc:sldMkLst>
          <pc:docMk/>
          <pc:sldMk cId="551128083" sldId="277"/>
        </pc:sldMkLst>
        <pc:spChg chg="mod">
          <ac:chgData name="Mads Damgaard" userId="b0a1ac44-54f7-471d-a2b9-4bbd769074be" providerId="ADAL" clId="{A2BC412F-9A17-4A28-BB12-EBB5D1D87436}" dt="2025-05-18T14:10:47.449" v="7023" actId="255"/>
          <ac:spMkLst>
            <pc:docMk/>
            <pc:sldMk cId="551128083" sldId="277"/>
            <ac:spMk id="2" creationId="{0B21DD16-6E57-08AD-1F28-BED1127E081A}"/>
          </ac:spMkLst>
        </pc:spChg>
        <pc:spChg chg="mod">
          <ac:chgData name="Mads Damgaard" userId="b0a1ac44-54f7-471d-a2b9-4bbd769074be" providerId="ADAL" clId="{A2BC412F-9A17-4A28-BB12-EBB5D1D87436}" dt="2025-05-19T20:06:10.271" v="12041" actId="20577"/>
          <ac:spMkLst>
            <pc:docMk/>
            <pc:sldMk cId="551128083" sldId="277"/>
            <ac:spMk id="3" creationId="{6DD20594-42F7-5B57-2306-C4DAEE50CD0B}"/>
          </ac:spMkLst>
        </pc:spChg>
        <pc:spChg chg="add mod">
          <ac:chgData name="Mads Damgaard" userId="b0a1ac44-54f7-471d-a2b9-4bbd769074be" providerId="ADAL" clId="{A2BC412F-9A17-4A28-BB12-EBB5D1D87436}" dt="2025-05-18T14:10:18.430" v="7010"/>
          <ac:spMkLst>
            <pc:docMk/>
            <pc:sldMk cId="551128083" sldId="277"/>
            <ac:spMk id="4" creationId="{52327FAF-F0A6-4EDF-900B-42A8388B79BE}"/>
          </ac:spMkLst>
        </pc:spChg>
      </pc:sldChg>
      <pc:sldChg chg="addSp modSp new mod">
        <pc:chgData name="Mads Damgaard" userId="b0a1ac44-54f7-471d-a2b9-4bbd769074be" providerId="ADAL" clId="{A2BC412F-9A17-4A28-BB12-EBB5D1D87436}" dt="2025-05-19T20:11:27.876" v="12271" actId="20577"/>
        <pc:sldMkLst>
          <pc:docMk/>
          <pc:sldMk cId="1839831633" sldId="278"/>
        </pc:sldMkLst>
        <pc:spChg chg="mod">
          <ac:chgData name="Mads Damgaard" userId="b0a1ac44-54f7-471d-a2b9-4bbd769074be" providerId="ADAL" clId="{A2BC412F-9A17-4A28-BB12-EBB5D1D87436}" dt="2025-05-18T14:10:34.505" v="7015" actId="255"/>
          <ac:spMkLst>
            <pc:docMk/>
            <pc:sldMk cId="1839831633" sldId="278"/>
            <ac:spMk id="2" creationId="{A333982D-D779-EDF3-70BE-FDE28CD70F23}"/>
          </ac:spMkLst>
        </pc:spChg>
        <pc:spChg chg="mod">
          <ac:chgData name="Mads Damgaard" userId="b0a1ac44-54f7-471d-a2b9-4bbd769074be" providerId="ADAL" clId="{A2BC412F-9A17-4A28-BB12-EBB5D1D87436}" dt="2025-05-19T20:11:27.876" v="12271" actId="20577"/>
          <ac:spMkLst>
            <pc:docMk/>
            <pc:sldMk cId="1839831633" sldId="278"/>
            <ac:spMk id="3" creationId="{7ED4D35B-5213-4525-0DA3-0706256F25F7}"/>
          </ac:spMkLst>
        </pc:spChg>
        <pc:spChg chg="add mod">
          <ac:chgData name="Mads Damgaard" userId="b0a1ac44-54f7-471d-a2b9-4bbd769074be" providerId="ADAL" clId="{A2BC412F-9A17-4A28-BB12-EBB5D1D87436}" dt="2025-05-18T14:10:20.329" v="7011"/>
          <ac:spMkLst>
            <pc:docMk/>
            <pc:sldMk cId="1839831633" sldId="278"/>
            <ac:spMk id="4" creationId="{A9729891-3AE1-A259-B09C-52F0E74C049B}"/>
          </ac:spMkLst>
        </pc:spChg>
      </pc:sldChg>
      <pc:sldChg chg="addSp modSp new mod">
        <pc:chgData name="Mads Damgaard" userId="b0a1ac44-54f7-471d-a2b9-4bbd769074be" providerId="ADAL" clId="{A2BC412F-9A17-4A28-BB12-EBB5D1D87436}" dt="2025-05-20T09:44:12.458" v="12440" actId="20577"/>
        <pc:sldMkLst>
          <pc:docMk/>
          <pc:sldMk cId="311931198" sldId="279"/>
        </pc:sldMkLst>
        <pc:spChg chg="mod">
          <ac:chgData name="Mads Damgaard" userId="b0a1ac44-54f7-471d-a2b9-4bbd769074be" providerId="ADAL" clId="{A2BC412F-9A17-4A28-BB12-EBB5D1D87436}" dt="2025-05-18T14:52:21.362" v="9859" actId="27636"/>
          <ac:spMkLst>
            <pc:docMk/>
            <pc:sldMk cId="311931198" sldId="279"/>
            <ac:spMk id="2" creationId="{27DD81A4-40DE-3F47-3FE3-C720B95650A8}"/>
          </ac:spMkLst>
        </pc:spChg>
        <pc:spChg chg="mod">
          <ac:chgData name="Mads Damgaard" userId="b0a1ac44-54f7-471d-a2b9-4bbd769074be" providerId="ADAL" clId="{A2BC412F-9A17-4A28-BB12-EBB5D1D87436}" dt="2025-05-20T09:44:12.458" v="12440" actId="20577"/>
          <ac:spMkLst>
            <pc:docMk/>
            <pc:sldMk cId="311931198" sldId="279"/>
            <ac:spMk id="3" creationId="{E88B9021-ACA9-81C5-7537-7921B895FFD1}"/>
          </ac:spMkLst>
        </pc:spChg>
        <pc:spChg chg="add mod">
          <ac:chgData name="Mads Damgaard" userId="b0a1ac44-54f7-471d-a2b9-4bbd769074be" providerId="ADAL" clId="{A2BC412F-9A17-4A28-BB12-EBB5D1D87436}" dt="2025-05-19T18:34:39.382" v="10921"/>
          <ac:spMkLst>
            <pc:docMk/>
            <pc:sldMk cId="311931198" sldId="279"/>
            <ac:spMk id="4" creationId="{506163BD-5B26-28CA-8868-AD76253411EC}"/>
          </ac:spMkLst>
        </pc:spChg>
      </pc:sldChg>
      <pc:sldChg chg="modSp add mod ord">
        <pc:chgData name="Mads Damgaard" userId="b0a1ac44-54f7-471d-a2b9-4bbd769074be" providerId="ADAL" clId="{A2BC412F-9A17-4A28-BB12-EBB5D1D87436}" dt="2025-05-19T19:03:06.643" v="10978" actId="113"/>
        <pc:sldMkLst>
          <pc:docMk/>
          <pc:sldMk cId="2924846298" sldId="280"/>
        </pc:sldMkLst>
        <pc:spChg chg="mod">
          <ac:chgData name="Mads Damgaard" userId="b0a1ac44-54f7-471d-a2b9-4bbd769074be" providerId="ADAL" clId="{A2BC412F-9A17-4A28-BB12-EBB5D1D87436}" dt="2025-05-19T19:03:06.643" v="10978" actId="113"/>
          <ac:spMkLst>
            <pc:docMk/>
            <pc:sldMk cId="2924846298" sldId="280"/>
            <ac:spMk id="3" creationId="{94CEF2A7-3DE5-5469-815B-32EE1B1DCAEF}"/>
          </ac:spMkLst>
        </pc:spChg>
      </pc:sldChg>
      <pc:sldChg chg="modSp add mod ord">
        <pc:chgData name="Mads Damgaard" userId="b0a1ac44-54f7-471d-a2b9-4bbd769074be" providerId="ADAL" clId="{A2BC412F-9A17-4A28-BB12-EBB5D1D87436}" dt="2025-05-19T19:03:14.820" v="10979" actId="113"/>
        <pc:sldMkLst>
          <pc:docMk/>
          <pc:sldMk cId="2821306762" sldId="281"/>
        </pc:sldMkLst>
        <pc:spChg chg="mod">
          <ac:chgData name="Mads Damgaard" userId="b0a1ac44-54f7-471d-a2b9-4bbd769074be" providerId="ADAL" clId="{A2BC412F-9A17-4A28-BB12-EBB5D1D87436}" dt="2025-05-19T19:03:14.820" v="10979" actId="113"/>
          <ac:spMkLst>
            <pc:docMk/>
            <pc:sldMk cId="2821306762" sldId="281"/>
            <ac:spMk id="3" creationId="{E060CE4C-E916-FEE3-3665-0E435DFE81CB}"/>
          </ac:spMkLst>
        </pc:spChg>
      </pc:sldChg>
      <pc:sldChg chg="addSp modSp new mod">
        <pc:chgData name="Mads Damgaard" userId="b0a1ac44-54f7-471d-a2b9-4bbd769074be" providerId="ADAL" clId="{A2BC412F-9A17-4A28-BB12-EBB5D1D87436}" dt="2025-05-19T16:24:19.338" v="10132" actId="14100"/>
        <pc:sldMkLst>
          <pc:docMk/>
          <pc:sldMk cId="3910848188" sldId="282"/>
        </pc:sldMkLst>
        <pc:spChg chg="mod">
          <ac:chgData name="Mads Damgaard" userId="b0a1ac44-54f7-471d-a2b9-4bbd769074be" providerId="ADAL" clId="{A2BC412F-9A17-4A28-BB12-EBB5D1D87436}" dt="2025-05-19T16:19:04.718" v="10127" actId="255"/>
          <ac:spMkLst>
            <pc:docMk/>
            <pc:sldMk cId="3910848188" sldId="282"/>
            <ac:spMk id="2" creationId="{C94EDB89-209E-F510-0523-4396B55FD8C0}"/>
          </ac:spMkLst>
        </pc:spChg>
        <pc:spChg chg="mod">
          <ac:chgData name="Mads Damgaard" userId="b0a1ac44-54f7-471d-a2b9-4bbd769074be" providerId="ADAL" clId="{A2BC412F-9A17-4A28-BB12-EBB5D1D87436}" dt="2025-05-19T16:24:19.338" v="10132" actId="14100"/>
          <ac:spMkLst>
            <pc:docMk/>
            <pc:sldMk cId="3910848188" sldId="282"/>
            <ac:spMk id="3" creationId="{01C02C3B-D723-463C-55A8-CF4506842338}"/>
          </ac:spMkLst>
        </pc:spChg>
        <pc:spChg chg="add mod">
          <ac:chgData name="Mads Damgaard" userId="b0a1ac44-54f7-471d-a2b9-4bbd769074be" providerId="ADAL" clId="{A2BC412F-9A17-4A28-BB12-EBB5D1D87436}" dt="2025-05-19T16:18:45.266" v="10125"/>
          <ac:spMkLst>
            <pc:docMk/>
            <pc:sldMk cId="3910848188" sldId="282"/>
            <ac:spMk id="4" creationId="{CD8EED34-38CE-09B7-36C2-B968695D1DB5}"/>
          </ac:spMkLst>
        </pc:spChg>
      </pc:sldChg>
      <pc:sldChg chg="addSp modSp new mod">
        <pc:chgData name="Mads Damgaard" userId="b0a1ac44-54f7-471d-a2b9-4bbd769074be" providerId="ADAL" clId="{A2BC412F-9A17-4A28-BB12-EBB5D1D87436}" dt="2025-05-19T20:22:56.673" v="12272" actId="5793"/>
        <pc:sldMkLst>
          <pc:docMk/>
          <pc:sldMk cId="2077653334" sldId="283"/>
        </pc:sldMkLst>
        <pc:spChg chg="mod">
          <ac:chgData name="Mads Damgaard" userId="b0a1ac44-54f7-471d-a2b9-4bbd769074be" providerId="ADAL" clId="{A2BC412F-9A17-4A28-BB12-EBB5D1D87436}" dt="2025-05-19T18:13:39.891" v="10839" actId="255"/>
          <ac:spMkLst>
            <pc:docMk/>
            <pc:sldMk cId="2077653334" sldId="283"/>
            <ac:spMk id="2" creationId="{5F81082C-2CFF-ADB4-D598-53CDBDB162B8}"/>
          </ac:spMkLst>
        </pc:spChg>
        <pc:spChg chg="mod">
          <ac:chgData name="Mads Damgaard" userId="b0a1ac44-54f7-471d-a2b9-4bbd769074be" providerId="ADAL" clId="{A2BC412F-9A17-4A28-BB12-EBB5D1D87436}" dt="2025-05-19T20:22:56.673" v="12272" actId="5793"/>
          <ac:spMkLst>
            <pc:docMk/>
            <pc:sldMk cId="2077653334" sldId="283"/>
            <ac:spMk id="3" creationId="{420ABF2C-05DB-712C-DCB9-CE6F9F3CBA0E}"/>
          </ac:spMkLst>
        </pc:spChg>
        <pc:spChg chg="add mod">
          <ac:chgData name="Mads Damgaard" userId="b0a1ac44-54f7-471d-a2b9-4bbd769074be" providerId="ADAL" clId="{A2BC412F-9A17-4A28-BB12-EBB5D1D87436}" dt="2025-05-19T18:13:13.687" v="10836"/>
          <ac:spMkLst>
            <pc:docMk/>
            <pc:sldMk cId="2077653334" sldId="283"/>
            <ac:spMk id="4" creationId="{5F929F35-3965-1383-6E55-FC34F82544F6}"/>
          </ac:spMkLst>
        </pc:spChg>
      </pc:sldChg>
      <pc:sldChg chg="addSp modSp new mod">
        <pc:chgData name="Mads Damgaard" userId="b0a1ac44-54f7-471d-a2b9-4bbd769074be" providerId="ADAL" clId="{A2BC412F-9A17-4A28-BB12-EBB5D1D87436}" dt="2025-05-19T18:13:55.788" v="10841" actId="255"/>
        <pc:sldMkLst>
          <pc:docMk/>
          <pc:sldMk cId="2797913174" sldId="284"/>
        </pc:sldMkLst>
        <pc:spChg chg="mod">
          <ac:chgData name="Mads Damgaard" userId="b0a1ac44-54f7-471d-a2b9-4bbd769074be" providerId="ADAL" clId="{A2BC412F-9A17-4A28-BB12-EBB5D1D87436}" dt="2025-05-19T18:13:55.788" v="10841" actId="255"/>
          <ac:spMkLst>
            <pc:docMk/>
            <pc:sldMk cId="2797913174" sldId="284"/>
            <ac:spMk id="2" creationId="{BBF0BAFC-F854-A9DB-1DEC-8F7D56D47524}"/>
          </ac:spMkLst>
        </pc:spChg>
        <pc:spChg chg="mod">
          <ac:chgData name="Mads Damgaard" userId="b0a1ac44-54f7-471d-a2b9-4bbd769074be" providerId="ADAL" clId="{A2BC412F-9A17-4A28-BB12-EBB5D1D87436}" dt="2025-05-19T18:11:34.871" v="10835" actId="20577"/>
          <ac:spMkLst>
            <pc:docMk/>
            <pc:sldMk cId="2797913174" sldId="284"/>
            <ac:spMk id="3" creationId="{75FCE0B2-039E-8260-ECB3-F7E6B1E0E675}"/>
          </ac:spMkLst>
        </pc:spChg>
        <pc:spChg chg="add mod">
          <ac:chgData name="Mads Damgaard" userId="b0a1ac44-54f7-471d-a2b9-4bbd769074be" providerId="ADAL" clId="{A2BC412F-9A17-4A28-BB12-EBB5D1D87436}" dt="2025-05-19T18:13:18.239" v="10837"/>
          <ac:spMkLst>
            <pc:docMk/>
            <pc:sldMk cId="2797913174" sldId="284"/>
            <ac:spMk id="4" creationId="{5D0FC68F-DD9F-FA43-84A4-1999F73CAA65}"/>
          </ac:spMkLst>
        </pc:spChg>
      </pc:sldChg>
      <pc:sldChg chg="addSp delSp modSp new mod">
        <pc:chgData name="Mads Damgaard" userId="b0a1ac44-54f7-471d-a2b9-4bbd769074be" providerId="ADAL" clId="{A2BC412F-9A17-4A28-BB12-EBB5D1D87436}" dt="2025-05-19T19:24:16.135" v="11291" actId="255"/>
        <pc:sldMkLst>
          <pc:docMk/>
          <pc:sldMk cId="1912700398" sldId="285"/>
        </pc:sldMkLst>
        <pc:spChg chg="mod">
          <ac:chgData name="Mads Damgaard" userId="b0a1ac44-54f7-471d-a2b9-4bbd769074be" providerId="ADAL" clId="{A2BC412F-9A17-4A28-BB12-EBB5D1D87436}" dt="2025-05-19T19:24:16.135" v="11291" actId="255"/>
          <ac:spMkLst>
            <pc:docMk/>
            <pc:sldMk cId="1912700398" sldId="285"/>
            <ac:spMk id="2" creationId="{557567A7-D4A4-183E-3746-FAECE3CCB760}"/>
          </ac:spMkLst>
        </pc:spChg>
        <pc:spChg chg="del">
          <ac:chgData name="Mads Damgaard" userId="b0a1ac44-54f7-471d-a2b9-4bbd769074be" providerId="ADAL" clId="{A2BC412F-9A17-4A28-BB12-EBB5D1D87436}" dt="2025-05-19T19:23:45.402" v="11288" actId="22"/>
          <ac:spMkLst>
            <pc:docMk/>
            <pc:sldMk cId="1912700398" sldId="285"/>
            <ac:spMk id="3" creationId="{09C91AF3-91D0-FCF6-00C0-66E8A7E430B3}"/>
          </ac:spMkLst>
        </pc:spChg>
        <pc:spChg chg="add mod">
          <ac:chgData name="Mads Damgaard" userId="b0a1ac44-54f7-471d-a2b9-4bbd769074be" providerId="ADAL" clId="{A2BC412F-9A17-4A28-BB12-EBB5D1D87436}" dt="2025-05-19T19:24:02.703" v="11289"/>
          <ac:spMkLst>
            <pc:docMk/>
            <pc:sldMk cId="1912700398" sldId="285"/>
            <ac:spMk id="6" creationId="{9F31E92C-BBAC-472F-F367-575BC2370BF2}"/>
          </ac:spMkLst>
        </pc:spChg>
        <pc:picChg chg="add mod ord">
          <ac:chgData name="Mads Damgaard" userId="b0a1ac44-54f7-471d-a2b9-4bbd769074be" providerId="ADAL" clId="{A2BC412F-9A17-4A28-BB12-EBB5D1D87436}" dt="2025-05-19T19:23:45.402" v="11288" actId="22"/>
          <ac:picMkLst>
            <pc:docMk/>
            <pc:sldMk cId="1912700398" sldId="285"/>
            <ac:picMk id="5" creationId="{C00E9FFB-F41B-680A-9C21-13B93897DE7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0EF84E-5CA6-4F58-BE9A-D63997082A5B}" type="datetimeFigureOut">
              <a:rPr lang="da-DK" smtClean="0"/>
              <a:t>20-05-2025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777DA0D-776A-4F98-A53A-77630A3F0A3F}" type="slidenum">
              <a:rPr lang="da-DK" smtClean="0"/>
              <a:t>‹nr.›</a:t>
            </a:fld>
            <a:endParaRPr lang="da-DK"/>
          </a:p>
        </p:txBody>
      </p:sp>
    </p:spTree>
    <p:extLst>
      <p:ext uri="{BB962C8B-B14F-4D97-AF65-F5344CB8AC3E}">
        <p14:creationId xmlns:p14="http://schemas.microsoft.com/office/powerpoint/2010/main" val="393352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FA82FD-64A6-3C4B-23FC-161E5D805FD5}"/>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EB664216-675A-F70A-E30D-C017D811069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AEB0D602-8C63-41C8-04C2-9DF179001E43}"/>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A0D7CAA9-891A-E882-B605-CF4F8789D50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1BFAD46-348D-C4AD-5134-08DFD02446E4}"/>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4221388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3F3B5A5-828B-09A6-C3F9-BBD8655DF18C}"/>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73D26AAC-E4F0-236A-7850-1FB602F35A8F}"/>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AC6EF4D-9725-F1AE-F4B3-F24EC1036735}"/>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D204B34C-4447-2E6E-F79C-8DE59DBECB1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86FB21C-EDF7-FB0A-0772-0D72D61223D6}"/>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1857282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BF8CCBB-0E37-EC24-C76A-303CC7C0E74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4C2B076E-A192-5F31-1B0F-E6D8DD3E200D}"/>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7EF0445-EFFF-786C-06FE-4592A28854B1}"/>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3C6D9961-63E9-4A5E-6425-DAADFF04F17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C8C75F8-BEA5-C791-09B1-99856C5A56A0}"/>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2781789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DD7AF1C-CC2D-158C-6F0B-C5CFBBEBC9BB}"/>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7311BA-E27A-C71D-747C-237AAEBA86E7}"/>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643215B-016E-65CB-3858-F94E5430E22B}"/>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694E5038-1D2F-501F-B4A8-877C3B9C4AB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95070EA-7DBA-FBD5-6DA2-917EF65C17F4}"/>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446278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7C78EE-E5D7-D273-CAD6-C0A00C6A4003}"/>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B8178E23-54BD-3860-0B39-0523FF81739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A6877104-B0D6-20E2-CD78-BA2F3C1D63E9}"/>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87309D2A-FCFE-454A-096B-AC8952A845D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2316D4F-79B2-CE4F-E461-61761BC9D8C1}"/>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2413136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E4285E-F33F-9917-A9F4-1BC20516D60C}"/>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D6041D9D-6BF2-F318-F35B-EDB6A4100B3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9793BB3D-478D-0701-FFD9-852CAECA1E18}"/>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E7FFC2EC-22A8-D71E-ECCC-5BFF5D391550}"/>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6" name="Pladsholder til sidefod 5">
            <a:extLst>
              <a:ext uri="{FF2B5EF4-FFF2-40B4-BE49-F238E27FC236}">
                <a16:creationId xmlns:a16="http://schemas.microsoft.com/office/drawing/2014/main" id="{76F8C45A-88D7-105F-D876-7B944222CEE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DE548D7-7135-5CF6-C6C8-1F62CB235182}"/>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38530039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ACE5489-821E-6817-4AA3-8E9ACF0CE60B}"/>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9EAC5A1F-3BA2-7E6D-CBA7-AFF9A79AE9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DAE398D7-97F7-2B7E-416E-E85E77F60565}"/>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57D9233-F4BC-B5FC-54FC-B28DEB13F8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6F180BBB-5D53-1941-1569-50A748853265}"/>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D6B99551-0775-8B45-76CE-AE0AD9FBFAF7}"/>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8" name="Pladsholder til sidefod 7">
            <a:extLst>
              <a:ext uri="{FF2B5EF4-FFF2-40B4-BE49-F238E27FC236}">
                <a16:creationId xmlns:a16="http://schemas.microsoft.com/office/drawing/2014/main" id="{DFE675B3-D5C8-86A7-2AE5-22EB12CD9F78}"/>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AD1BB19B-A691-B792-4410-4A0C9EF1C045}"/>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1519253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6DBB881-E8AA-D3B8-51BB-B53AEAC11C2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C68E9C51-DCFA-10F1-3577-2D2A15BCBC2B}"/>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4" name="Pladsholder til sidefod 3">
            <a:extLst>
              <a:ext uri="{FF2B5EF4-FFF2-40B4-BE49-F238E27FC236}">
                <a16:creationId xmlns:a16="http://schemas.microsoft.com/office/drawing/2014/main" id="{DC661C8B-B2DA-036E-22B4-AECFAD671E4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6F4B2F14-4B91-647E-B1BF-0410F2251FCD}"/>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3077367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EBDA1979-F8E6-531F-86BE-F77F9FF25201}"/>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3" name="Pladsholder til sidefod 2">
            <a:extLst>
              <a:ext uri="{FF2B5EF4-FFF2-40B4-BE49-F238E27FC236}">
                <a16:creationId xmlns:a16="http://schemas.microsoft.com/office/drawing/2014/main" id="{F12EDBE4-2D11-E7C3-57B9-D902D8918F8E}"/>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2697B62-17EF-4685-CACF-B923A3F3CF04}"/>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812831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D55A80-111B-747E-B679-0E3869F1D5C3}"/>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C73A3117-57F1-0468-C7BF-2146A93CC3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8B7F3904-C4EA-C031-A5FB-03BF05237AB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AF3816C-467D-D32F-C122-04032F1C7F97}"/>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6" name="Pladsholder til sidefod 5">
            <a:extLst>
              <a:ext uri="{FF2B5EF4-FFF2-40B4-BE49-F238E27FC236}">
                <a16:creationId xmlns:a16="http://schemas.microsoft.com/office/drawing/2014/main" id="{BCE0188F-F91E-D411-BA1F-7C07EC26B382}"/>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161697D-6975-07CD-16EB-A9BF073FAE00}"/>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32528574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F4DA9A6-3AC0-6BE9-53F9-5F9C7B963F7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36EC7D3E-F064-992C-E24C-CB87BF5836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52EDDF35-8C3F-CC6F-77A0-2BFFA2AAB6A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457E5D1-BC72-D226-8847-0EFCFD9F50EA}"/>
              </a:ext>
            </a:extLst>
          </p:cNvPr>
          <p:cNvSpPr>
            <a:spLocks noGrp="1"/>
          </p:cNvSpPr>
          <p:nvPr>
            <p:ph type="dt" sz="half" idx="10"/>
          </p:nvPr>
        </p:nvSpPr>
        <p:spPr/>
        <p:txBody>
          <a:bodyPr/>
          <a:lstStyle/>
          <a:p>
            <a:fld id="{626E6062-12AC-4BD7-9887-5522F901299E}" type="datetimeFigureOut">
              <a:rPr lang="da-DK" smtClean="0"/>
              <a:t>20-05-2025</a:t>
            </a:fld>
            <a:endParaRPr lang="da-DK"/>
          </a:p>
        </p:txBody>
      </p:sp>
      <p:sp>
        <p:nvSpPr>
          <p:cNvPr id="6" name="Pladsholder til sidefod 5">
            <a:extLst>
              <a:ext uri="{FF2B5EF4-FFF2-40B4-BE49-F238E27FC236}">
                <a16:creationId xmlns:a16="http://schemas.microsoft.com/office/drawing/2014/main" id="{D6AF9971-D057-9AB8-B869-083738E6C54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18B4AC2D-B363-A599-1F01-94A86C36807D}"/>
              </a:ext>
            </a:extLst>
          </p:cNvPr>
          <p:cNvSpPr>
            <a:spLocks noGrp="1"/>
          </p:cNvSpPr>
          <p:nvPr>
            <p:ph type="sldNum" sz="quarter" idx="12"/>
          </p:nvPr>
        </p:nvSpPr>
        <p:spPr/>
        <p:txBody>
          <a:bodyPr/>
          <a:lstStyle/>
          <a:p>
            <a:fld id="{68BDDC63-F233-44E4-A936-E23C948972EB}" type="slidenum">
              <a:rPr lang="da-DK" smtClean="0"/>
              <a:t>‹nr.›</a:t>
            </a:fld>
            <a:endParaRPr lang="da-DK"/>
          </a:p>
        </p:txBody>
      </p:sp>
    </p:spTree>
    <p:extLst>
      <p:ext uri="{BB962C8B-B14F-4D97-AF65-F5344CB8AC3E}">
        <p14:creationId xmlns:p14="http://schemas.microsoft.com/office/powerpoint/2010/main" val="1140401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7F31AC52-7C35-B23A-F076-452BDD1B05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F77E9EA-A420-8555-6273-9858FCFEFD0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1EE3EE5B-18C0-1047-D267-38C684DA116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26E6062-12AC-4BD7-9887-5522F901299E}" type="datetimeFigureOut">
              <a:rPr lang="da-DK" smtClean="0"/>
              <a:t>20-05-2025</a:t>
            </a:fld>
            <a:endParaRPr lang="da-DK"/>
          </a:p>
        </p:txBody>
      </p:sp>
      <p:sp>
        <p:nvSpPr>
          <p:cNvPr id="5" name="Pladsholder til sidefod 4">
            <a:extLst>
              <a:ext uri="{FF2B5EF4-FFF2-40B4-BE49-F238E27FC236}">
                <a16:creationId xmlns:a16="http://schemas.microsoft.com/office/drawing/2014/main" id="{DF915DE7-5D6B-15C0-CC52-297BFAB2E3E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02DB9A29-9933-5EC5-B7C3-57D2D9DF4DF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8BDDC63-F233-44E4-A936-E23C948972EB}" type="slidenum">
              <a:rPr lang="da-DK" smtClean="0"/>
              <a:t>‹nr.›</a:t>
            </a:fld>
            <a:endParaRPr lang="da-DK"/>
          </a:p>
        </p:txBody>
      </p:sp>
    </p:spTree>
    <p:extLst>
      <p:ext uri="{BB962C8B-B14F-4D97-AF65-F5344CB8AC3E}">
        <p14:creationId xmlns:p14="http://schemas.microsoft.com/office/powerpoint/2010/main" val="34899241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E6DA2BC-A6FE-2BFD-3B5F-C61B89A1C672}"/>
              </a:ext>
            </a:extLst>
          </p:cNvPr>
          <p:cNvSpPr>
            <a:spLocks noGrp="1"/>
          </p:cNvSpPr>
          <p:nvPr>
            <p:ph type="ctrTitle"/>
          </p:nvPr>
        </p:nvSpPr>
        <p:spPr/>
        <p:txBody>
          <a:bodyPr>
            <a:normAutofit fontScale="90000"/>
          </a:bodyPr>
          <a:lstStyle/>
          <a:p>
            <a:r>
              <a:rPr lang="da-DK" dirty="0"/>
              <a:t>Velkommen til informationsmøde hos Tørring Kraftvarmeværk 20/5 - 2025</a:t>
            </a:r>
          </a:p>
        </p:txBody>
      </p:sp>
      <p:sp>
        <p:nvSpPr>
          <p:cNvPr id="3" name="Undertitel 2">
            <a:extLst>
              <a:ext uri="{FF2B5EF4-FFF2-40B4-BE49-F238E27FC236}">
                <a16:creationId xmlns:a16="http://schemas.microsoft.com/office/drawing/2014/main" id="{DFFF1769-BF5D-6E9F-FE6B-D62A9110C908}"/>
              </a:ext>
            </a:extLst>
          </p:cNvPr>
          <p:cNvSpPr>
            <a:spLocks noGrp="1"/>
          </p:cNvSpPr>
          <p:nvPr>
            <p:ph type="subTitle" idx="1"/>
          </p:nvPr>
        </p:nvSpPr>
        <p:spPr/>
        <p:txBody>
          <a:bodyPr/>
          <a:lstStyle/>
          <a:p>
            <a:endParaRPr lang="da-DK" dirty="0"/>
          </a:p>
        </p:txBody>
      </p:sp>
      <p:sp>
        <p:nvSpPr>
          <p:cNvPr id="5" name="Tekstfelt 4">
            <a:extLst>
              <a:ext uri="{FF2B5EF4-FFF2-40B4-BE49-F238E27FC236}">
                <a16:creationId xmlns:a16="http://schemas.microsoft.com/office/drawing/2014/main" id="{F62B443E-087A-6F64-D30D-7DDF97985EE5}"/>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9011002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704866-716A-284E-26AF-20E2292A6C46}"/>
              </a:ext>
            </a:extLst>
          </p:cNvPr>
          <p:cNvSpPr>
            <a:spLocks noGrp="1"/>
          </p:cNvSpPr>
          <p:nvPr>
            <p:ph type="title"/>
          </p:nvPr>
        </p:nvSpPr>
        <p:spPr/>
        <p:txBody>
          <a:bodyPr/>
          <a:lstStyle/>
          <a:p>
            <a:r>
              <a:rPr lang="da-DK" sz="3000" dirty="0"/>
              <a:t>1 - Hvad gik galt i 2024, og hvad gør vi nu ? </a:t>
            </a:r>
            <a:br>
              <a:rPr lang="da-DK" dirty="0"/>
            </a:br>
            <a:endParaRPr lang="da-DK" dirty="0"/>
          </a:p>
        </p:txBody>
      </p:sp>
      <p:sp>
        <p:nvSpPr>
          <p:cNvPr id="3" name="Pladsholder til indhold 2">
            <a:extLst>
              <a:ext uri="{FF2B5EF4-FFF2-40B4-BE49-F238E27FC236}">
                <a16:creationId xmlns:a16="http://schemas.microsoft.com/office/drawing/2014/main" id="{E61C8A95-965F-4953-62D0-C5DFB03A5561}"/>
              </a:ext>
            </a:extLst>
          </p:cNvPr>
          <p:cNvSpPr>
            <a:spLocks noGrp="1"/>
          </p:cNvSpPr>
          <p:nvPr>
            <p:ph idx="1"/>
          </p:nvPr>
        </p:nvSpPr>
        <p:spPr>
          <a:xfrm>
            <a:off x="838200" y="1155700"/>
            <a:ext cx="10515600" cy="5016500"/>
          </a:xfrm>
        </p:spPr>
        <p:txBody>
          <a:bodyPr>
            <a:normAutofit/>
          </a:bodyPr>
          <a:lstStyle/>
          <a:p>
            <a:pPr marL="0" indent="0">
              <a:buNone/>
            </a:pPr>
            <a:r>
              <a:rPr lang="da-DK" sz="1800" dirty="0"/>
              <a:t>Økonomirapport Juni – 2024</a:t>
            </a:r>
          </a:p>
          <a:p>
            <a:pPr>
              <a:buFontTx/>
              <a:buChar char="-"/>
            </a:pPr>
            <a:r>
              <a:rPr lang="da-DK" sz="1800" dirty="0"/>
              <a:t>Rapporten viser, at vi er bagefter budget med 3.800.000 </a:t>
            </a:r>
            <a:r>
              <a:rPr lang="da-DK" sz="1800" dirty="0" err="1"/>
              <a:t>kr</a:t>
            </a:r>
            <a:endParaRPr lang="da-DK" sz="1800" dirty="0"/>
          </a:p>
          <a:p>
            <a:pPr marL="0" indent="0">
              <a:buNone/>
            </a:pPr>
            <a:r>
              <a:rPr lang="da-DK" sz="1800" dirty="0"/>
              <a:t>	Det er stadig høje produktionspriser samt manglende indtjening på el der er den store udfordring.   </a:t>
            </a:r>
          </a:p>
          <a:p>
            <a:pPr marL="0" indent="0">
              <a:buNone/>
            </a:pPr>
            <a:r>
              <a:rPr lang="da-DK" sz="1800" dirty="0"/>
              <a:t>Økonomirapport Juli – 2024</a:t>
            </a:r>
          </a:p>
          <a:p>
            <a:pPr>
              <a:buFontTx/>
              <a:buChar char="-"/>
            </a:pPr>
            <a:r>
              <a:rPr lang="da-DK" sz="1800" dirty="0"/>
              <a:t>Rapporten viser, at underdækninger nærmer sig 4.100.000 kr.</a:t>
            </a:r>
          </a:p>
          <a:p>
            <a:pPr marL="0" indent="0">
              <a:buNone/>
            </a:pPr>
            <a:r>
              <a:rPr lang="da-DK" sz="1800" dirty="0"/>
              <a:t>Økonomirapport August 2024</a:t>
            </a:r>
          </a:p>
          <a:p>
            <a:pPr>
              <a:buFontTx/>
              <a:buChar char="-"/>
            </a:pPr>
            <a:r>
              <a:rPr lang="da-DK" sz="1800" dirty="0"/>
              <a:t>Rapporten viser, at underdækningen nærmer sig 4.600.000 </a:t>
            </a:r>
            <a:r>
              <a:rPr lang="da-DK" sz="1800" dirty="0" err="1"/>
              <a:t>kr</a:t>
            </a:r>
            <a:endParaRPr lang="da-DK" sz="1800" dirty="0"/>
          </a:p>
          <a:p>
            <a:pPr marL="457200" lvl="1" indent="0">
              <a:buNone/>
            </a:pPr>
            <a:r>
              <a:rPr lang="da-DK" sz="1800" dirty="0"/>
              <a:t>	Der bliver vendt flere muligheder for at indhente underdækning. Blandt andet bliver der diskuteret, om prisen skal justeres med 10 % med det samme, eller prisen skal hæves endnu mere, men den konsekvens, at den så skal varsles 3 </a:t>
            </a:r>
            <a:r>
              <a:rPr lang="da-DK" sz="1800" dirty="0" err="1"/>
              <a:t>mdr</a:t>
            </a:r>
            <a:r>
              <a:rPr lang="da-DK" sz="1800" dirty="0"/>
              <a:t> før. Det bliver besluttet at hæve prisen med 10% og afvente situationen. </a:t>
            </a:r>
          </a:p>
          <a:p>
            <a:pPr marL="0" indent="0">
              <a:buNone/>
            </a:pPr>
            <a:r>
              <a:rPr lang="da-DK" sz="1800" dirty="0"/>
              <a:t>Økonomirapport September – 2024</a:t>
            </a:r>
          </a:p>
          <a:p>
            <a:pPr marL="0" indent="0">
              <a:buNone/>
            </a:pPr>
            <a:r>
              <a:rPr lang="da-DK" sz="1800" dirty="0"/>
              <a:t>- Rapporten viser, at vi er status quo i forhold til sidste måned med underdækning på 4.600.000</a:t>
            </a:r>
          </a:p>
          <a:p>
            <a:pPr marL="0" indent="0">
              <a:buNone/>
            </a:pPr>
            <a:endParaRPr lang="da-DK" sz="2000" dirty="0"/>
          </a:p>
        </p:txBody>
      </p:sp>
      <p:sp>
        <p:nvSpPr>
          <p:cNvPr id="4" name="Tekstfelt 3">
            <a:extLst>
              <a:ext uri="{FF2B5EF4-FFF2-40B4-BE49-F238E27FC236}">
                <a16:creationId xmlns:a16="http://schemas.microsoft.com/office/drawing/2014/main" id="{29F4277A-5F4D-4D76-D84D-A418B759753E}"/>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6230906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B65621-2A2B-2954-9440-7E166B8F4EF9}"/>
              </a:ext>
            </a:extLst>
          </p:cNvPr>
          <p:cNvSpPr>
            <a:spLocks noGrp="1"/>
          </p:cNvSpPr>
          <p:nvPr>
            <p:ph type="title"/>
          </p:nvPr>
        </p:nvSpPr>
        <p:spPr>
          <a:xfrm>
            <a:off x="838200" y="365125"/>
            <a:ext cx="10515600" cy="917575"/>
          </a:xfrm>
        </p:spPr>
        <p:txBody>
          <a:bodyPr>
            <a:normAutofit/>
          </a:bodyPr>
          <a:lstStyle/>
          <a:p>
            <a:r>
              <a:rPr lang="da-DK" sz="3000" dirty="0"/>
              <a:t>1 - Hvad gik galt i 2024, og hvad gør vi nu ?</a:t>
            </a:r>
          </a:p>
        </p:txBody>
      </p:sp>
      <p:sp>
        <p:nvSpPr>
          <p:cNvPr id="3" name="Pladsholder til indhold 2">
            <a:extLst>
              <a:ext uri="{FF2B5EF4-FFF2-40B4-BE49-F238E27FC236}">
                <a16:creationId xmlns:a16="http://schemas.microsoft.com/office/drawing/2014/main" id="{64EA5A06-EC50-2180-3158-71355EC9F795}"/>
              </a:ext>
            </a:extLst>
          </p:cNvPr>
          <p:cNvSpPr>
            <a:spLocks noGrp="1"/>
          </p:cNvSpPr>
          <p:nvPr>
            <p:ph idx="1"/>
          </p:nvPr>
        </p:nvSpPr>
        <p:spPr>
          <a:xfrm>
            <a:off x="838200" y="1390650"/>
            <a:ext cx="10515600" cy="4786313"/>
          </a:xfrm>
        </p:spPr>
        <p:txBody>
          <a:bodyPr>
            <a:normAutofit fontScale="77500" lnSpcReduction="20000"/>
          </a:bodyPr>
          <a:lstStyle/>
          <a:p>
            <a:pPr marL="0" indent="0">
              <a:buNone/>
            </a:pPr>
            <a:r>
              <a:rPr lang="da-DK" sz="2100" dirty="0"/>
              <a:t>Økonomirapport Oktober – 2024</a:t>
            </a:r>
          </a:p>
          <a:p>
            <a:pPr marL="0" indent="0">
              <a:buNone/>
            </a:pPr>
            <a:r>
              <a:rPr lang="da-DK" sz="2100" dirty="0"/>
              <a:t> - Rapporten viser, at vi er bagefter budget med </a:t>
            </a:r>
            <a:r>
              <a:rPr lang="da-DK" sz="2100" dirty="0" err="1"/>
              <a:t>ca</a:t>
            </a:r>
            <a:r>
              <a:rPr lang="da-DK" sz="2100" dirty="0"/>
              <a:t> 4.000.000 </a:t>
            </a:r>
            <a:r>
              <a:rPr lang="da-DK" sz="2100" dirty="0" err="1"/>
              <a:t>kr</a:t>
            </a:r>
            <a:endParaRPr lang="da-DK" sz="2100" dirty="0"/>
          </a:p>
          <a:p>
            <a:pPr marL="0" indent="0">
              <a:buNone/>
            </a:pPr>
            <a:r>
              <a:rPr lang="da-DK" sz="2100" dirty="0"/>
              <a:t>Økonomirapport November – 2024</a:t>
            </a:r>
          </a:p>
          <a:p>
            <a:pPr marL="0" indent="0">
              <a:buNone/>
            </a:pPr>
            <a:r>
              <a:rPr lang="da-DK" sz="2100" dirty="0"/>
              <a:t> - Rapporten viser, at vi er bagefter budget med 5.300.000 </a:t>
            </a:r>
            <a:r>
              <a:rPr lang="da-DK" sz="2100" dirty="0" err="1"/>
              <a:t>kr</a:t>
            </a:r>
            <a:endParaRPr lang="da-DK" sz="2100" dirty="0"/>
          </a:p>
          <a:p>
            <a:pPr marL="0" indent="0">
              <a:buNone/>
            </a:pPr>
            <a:r>
              <a:rPr lang="da-DK" sz="2100" dirty="0"/>
              <a:t>	Det har været en meget dyr måned på produktionspriserne.</a:t>
            </a:r>
          </a:p>
          <a:p>
            <a:pPr marL="0" indent="0">
              <a:buNone/>
            </a:pPr>
            <a:r>
              <a:rPr lang="da-DK" sz="2100" dirty="0"/>
              <a:t>Økonomirapport December – 2024</a:t>
            </a:r>
          </a:p>
          <a:p>
            <a:pPr marL="0" indent="0">
              <a:buNone/>
            </a:pPr>
            <a:r>
              <a:rPr lang="da-DK" sz="2100" dirty="0"/>
              <a:t> - Rapporten viser, at vi er bagefter budget med </a:t>
            </a:r>
            <a:r>
              <a:rPr lang="da-DK" sz="2100" dirty="0" err="1"/>
              <a:t>ca</a:t>
            </a:r>
            <a:r>
              <a:rPr lang="da-DK" sz="2100" dirty="0"/>
              <a:t> 8.000.000 kr.</a:t>
            </a:r>
          </a:p>
          <a:p>
            <a:pPr marL="0" indent="0">
              <a:buNone/>
            </a:pPr>
            <a:r>
              <a:rPr lang="da-DK" sz="2100" dirty="0"/>
              <a:t>	- Gasforbrug har været 6,1 </a:t>
            </a:r>
            <a:r>
              <a:rPr lang="da-DK" sz="2100" dirty="0" err="1"/>
              <a:t>mio</a:t>
            </a:r>
            <a:r>
              <a:rPr lang="da-DK" sz="2100" dirty="0"/>
              <a:t> kr. for højt - årligt</a:t>
            </a:r>
          </a:p>
          <a:p>
            <a:pPr marL="0" indent="0">
              <a:buNone/>
            </a:pPr>
            <a:r>
              <a:rPr lang="da-DK" sz="2100" dirty="0"/>
              <a:t>	- Elforbrug har været 2,6 </a:t>
            </a:r>
            <a:r>
              <a:rPr lang="da-DK" sz="2100" dirty="0" err="1"/>
              <a:t>mio</a:t>
            </a:r>
            <a:r>
              <a:rPr lang="da-DK" sz="2100" dirty="0"/>
              <a:t> kr. for højt - årligt</a:t>
            </a:r>
          </a:p>
          <a:p>
            <a:pPr marL="0" indent="0">
              <a:buNone/>
            </a:pPr>
            <a:r>
              <a:rPr lang="da-DK" sz="2100" dirty="0"/>
              <a:t>	- Træpiller har været 1,5 </a:t>
            </a:r>
            <a:r>
              <a:rPr lang="da-DK" sz="2100" dirty="0" err="1"/>
              <a:t>mio</a:t>
            </a:r>
            <a:r>
              <a:rPr lang="da-DK" sz="2100" dirty="0"/>
              <a:t> kr. lavere end forventet - årligt</a:t>
            </a:r>
          </a:p>
          <a:p>
            <a:pPr marL="0" indent="0">
              <a:buNone/>
            </a:pPr>
            <a:r>
              <a:rPr lang="da-DK" sz="2100" dirty="0"/>
              <a:t>	- Manglende indtægt på nye tilslutninger udgør 1,65 mio. kr.</a:t>
            </a:r>
          </a:p>
          <a:p>
            <a:pPr marL="0" indent="0">
              <a:buNone/>
            </a:pPr>
            <a:r>
              <a:rPr lang="da-DK" sz="2100" dirty="0"/>
              <a:t>	- Bestyrelsen ser ind i en samlet underdækning på 8.000.000 kr.</a:t>
            </a:r>
          </a:p>
          <a:p>
            <a:pPr marL="0" indent="0">
              <a:buNone/>
            </a:pPr>
            <a:r>
              <a:rPr lang="da-DK" sz="2100" b="1" dirty="0"/>
              <a:t>Det er hovedsageligt 3 punkter der gør sig gældende i denne underdækning : </a:t>
            </a:r>
          </a:p>
          <a:p>
            <a:pPr>
              <a:buFontTx/>
              <a:buChar char="-"/>
            </a:pPr>
            <a:r>
              <a:rPr lang="da-DK" sz="2100" b="1" dirty="0"/>
              <a:t>Højere produktionspriser</a:t>
            </a:r>
          </a:p>
          <a:p>
            <a:pPr>
              <a:buFontTx/>
              <a:buChar char="-"/>
            </a:pPr>
            <a:r>
              <a:rPr lang="da-DK" sz="2100" b="1" dirty="0"/>
              <a:t>Lavere indtjening på el-markedet</a:t>
            </a:r>
          </a:p>
          <a:p>
            <a:pPr>
              <a:buFontTx/>
              <a:buChar char="-"/>
            </a:pPr>
            <a:r>
              <a:rPr lang="da-DK" sz="2100" b="1" dirty="0"/>
              <a:t>Mindre varmesalg end forventet</a:t>
            </a:r>
          </a:p>
          <a:p>
            <a:endParaRPr lang="da-DK" dirty="0"/>
          </a:p>
        </p:txBody>
      </p:sp>
      <p:sp>
        <p:nvSpPr>
          <p:cNvPr id="4" name="Tekstfelt 3">
            <a:extLst>
              <a:ext uri="{FF2B5EF4-FFF2-40B4-BE49-F238E27FC236}">
                <a16:creationId xmlns:a16="http://schemas.microsoft.com/office/drawing/2014/main" id="{6DDD5E0D-26FD-AB4F-FB27-BBD05E3613A8}"/>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9227209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7567A7-D4A4-183E-3746-FAECE3CCB760}"/>
              </a:ext>
            </a:extLst>
          </p:cNvPr>
          <p:cNvSpPr>
            <a:spLocks noGrp="1"/>
          </p:cNvSpPr>
          <p:nvPr>
            <p:ph type="title"/>
          </p:nvPr>
        </p:nvSpPr>
        <p:spPr/>
        <p:txBody>
          <a:bodyPr>
            <a:normAutofit/>
          </a:bodyPr>
          <a:lstStyle/>
          <a:p>
            <a:r>
              <a:rPr lang="da-DK" sz="3000" dirty="0"/>
              <a:t>1 - Hvad gik galt i 2024, og hvad gør vi nu ?</a:t>
            </a:r>
          </a:p>
        </p:txBody>
      </p:sp>
      <p:pic>
        <p:nvPicPr>
          <p:cNvPr id="5" name="Pladsholder til indhold 4">
            <a:extLst>
              <a:ext uri="{FF2B5EF4-FFF2-40B4-BE49-F238E27FC236}">
                <a16:creationId xmlns:a16="http://schemas.microsoft.com/office/drawing/2014/main" id="{C00E9FFB-F41B-680A-9C21-13B93897DE7F}"/>
              </a:ext>
            </a:extLst>
          </p:cNvPr>
          <p:cNvPicPr>
            <a:picLocks noGrp="1" noChangeAspect="1"/>
          </p:cNvPicPr>
          <p:nvPr>
            <p:ph idx="1"/>
          </p:nvPr>
        </p:nvPicPr>
        <p:blipFill>
          <a:blip r:embed="rId2"/>
          <a:stretch>
            <a:fillRect/>
          </a:stretch>
        </p:blipFill>
        <p:spPr>
          <a:xfrm>
            <a:off x="2229684" y="1825625"/>
            <a:ext cx="7732632" cy="4351338"/>
          </a:xfrm>
        </p:spPr>
      </p:pic>
      <p:sp>
        <p:nvSpPr>
          <p:cNvPr id="6" name="Tekstfelt 5">
            <a:extLst>
              <a:ext uri="{FF2B5EF4-FFF2-40B4-BE49-F238E27FC236}">
                <a16:creationId xmlns:a16="http://schemas.microsoft.com/office/drawing/2014/main" id="{9F31E92C-BBAC-472F-F367-575BC2370BF2}"/>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912700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2C93DA-1F6D-77D7-67DD-5FCDDEBCA221}"/>
              </a:ext>
            </a:extLst>
          </p:cNvPr>
          <p:cNvSpPr>
            <a:spLocks noGrp="1"/>
          </p:cNvSpPr>
          <p:nvPr>
            <p:ph type="title"/>
          </p:nvPr>
        </p:nvSpPr>
        <p:spPr/>
        <p:txBody>
          <a:bodyPr>
            <a:normAutofit/>
          </a:bodyPr>
          <a:lstStyle/>
          <a:p>
            <a:r>
              <a:rPr lang="da-DK" sz="3000" dirty="0"/>
              <a:t>1 - Hvad gik galt i 2024, og hvad gør vi nu ?</a:t>
            </a:r>
          </a:p>
        </p:txBody>
      </p:sp>
      <p:sp>
        <p:nvSpPr>
          <p:cNvPr id="3" name="Pladsholder til indhold 2">
            <a:extLst>
              <a:ext uri="{FF2B5EF4-FFF2-40B4-BE49-F238E27FC236}">
                <a16:creationId xmlns:a16="http://schemas.microsoft.com/office/drawing/2014/main" id="{134050C3-091A-599F-58C1-7B5E0943144E}"/>
              </a:ext>
            </a:extLst>
          </p:cNvPr>
          <p:cNvSpPr>
            <a:spLocks noGrp="1"/>
          </p:cNvSpPr>
          <p:nvPr>
            <p:ph idx="1"/>
          </p:nvPr>
        </p:nvSpPr>
        <p:spPr/>
        <p:txBody>
          <a:bodyPr/>
          <a:lstStyle/>
          <a:p>
            <a:pPr marL="0" indent="0">
              <a:buNone/>
            </a:pPr>
            <a:r>
              <a:rPr lang="da-DK" dirty="0"/>
              <a:t>Hvordan går vi fra en forventet underdækning på 8.000.000 </a:t>
            </a:r>
            <a:r>
              <a:rPr lang="da-DK" dirty="0" err="1"/>
              <a:t>kr</a:t>
            </a:r>
            <a:r>
              <a:rPr lang="da-DK" dirty="0"/>
              <a:t> til et resultat for året på 11 </a:t>
            </a:r>
            <a:r>
              <a:rPr lang="da-DK" dirty="0" err="1"/>
              <a:t>mio</a:t>
            </a:r>
            <a:r>
              <a:rPr lang="da-DK" dirty="0"/>
              <a:t> </a:t>
            </a:r>
            <a:r>
              <a:rPr lang="da-DK" dirty="0" err="1"/>
              <a:t>kr</a:t>
            </a:r>
            <a:r>
              <a:rPr lang="da-DK" dirty="0"/>
              <a:t> ???</a:t>
            </a:r>
          </a:p>
          <a:p>
            <a:pPr marL="0" indent="0">
              <a:buNone/>
            </a:pPr>
            <a:endParaRPr lang="da-DK" dirty="0"/>
          </a:p>
          <a:p>
            <a:pPr>
              <a:buFontTx/>
              <a:buChar char="-"/>
            </a:pPr>
            <a:r>
              <a:rPr lang="da-DK" dirty="0"/>
              <a:t>1 </a:t>
            </a:r>
            <a:r>
              <a:rPr lang="da-DK" dirty="0" err="1"/>
              <a:t>mio</a:t>
            </a:r>
            <a:r>
              <a:rPr lang="da-DK" dirty="0"/>
              <a:t> i advokatomkostninger </a:t>
            </a:r>
            <a:r>
              <a:rPr lang="da-DK" dirty="0" err="1"/>
              <a:t>vedr</a:t>
            </a:r>
            <a:r>
              <a:rPr lang="da-DK" dirty="0"/>
              <a:t> retssag</a:t>
            </a:r>
          </a:p>
          <a:p>
            <a:pPr>
              <a:buFontTx/>
              <a:buChar char="-"/>
            </a:pPr>
            <a:r>
              <a:rPr lang="da-DK" dirty="0"/>
              <a:t>1 </a:t>
            </a:r>
            <a:r>
              <a:rPr lang="da-DK" dirty="0" err="1"/>
              <a:t>mio</a:t>
            </a:r>
            <a:r>
              <a:rPr lang="da-DK" dirty="0"/>
              <a:t> i lagerregulering</a:t>
            </a:r>
          </a:p>
          <a:p>
            <a:pPr>
              <a:buFontTx/>
              <a:buChar char="-"/>
            </a:pPr>
            <a:r>
              <a:rPr lang="da-DK" dirty="0"/>
              <a:t>0,6 </a:t>
            </a:r>
            <a:r>
              <a:rPr lang="da-DK" dirty="0" err="1"/>
              <a:t>mio</a:t>
            </a:r>
            <a:r>
              <a:rPr lang="da-DK" dirty="0"/>
              <a:t> i afskrivninger</a:t>
            </a:r>
          </a:p>
        </p:txBody>
      </p:sp>
      <p:sp>
        <p:nvSpPr>
          <p:cNvPr id="4" name="Tekstfelt 3">
            <a:extLst>
              <a:ext uri="{FF2B5EF4-FFF2-40B4-BE49-F238E27FC236}">
                <a16:creationId xmlns:a16="http://schemas.microsoft.com/office/drawing/2014/main" id="{1A0C08E5-8EB1-F62F-4CBF-0EEEEF89844C}"/>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299577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8F4F490-3814-A08A-1D39-6AE4A1D8913F}"/>
              </a:ext>
            </a:extLst>
          </p:cNvPr>
          <p:cNvSpPr>
            <a:spLocks noGrp="1"/>
          </p:cNvSpPr>
          <p:nvPr>
            <p:ph type="title"/>
          </p:nvPr>
        </p:nvSpPr>
        <p:spPr/>
        <p:txBody>
          <a:bodyPr>
            <a:normAutofit/>
          </a:bodyPr>
          <a:lstStyle/>
          <a:p>
            <a:r>
              <a:rPr lang="da-DK" sz="3000" dirty="0"/>
              <a:t>1 - Hvad gik galt i 2024, og hvad gør vi nu - Konklusion : </a:t>
            </a:r>
            <a:br>
              <a:rPr lang="da-DK" sz="3200" dirty="0"/>
            </a:br>
            <a:endParaRPr lang="da-DK" sz="3000" dirty="0"/>
          </a:p>
        </p:txBody>
      </p:sp>
      <p:sp>
        <p:nvSpPr>
          <p:cNvPr id="3" name="Pladsholder til indhold 2">
            <a:extLst>
              <a:ext uri="{FF2B5EF4-FFF2-40B4-BE49-F238E27FC236}">
                <a16:creationId xmlns:a16="http://schemas.microsoft.com/office/drawing/2014/main" id="{2754BBE7-C86F-D767-06F1-03F6A3BADDD1}"/>
              </a:ext>
            </a:extLst>
          </p:cNvPr>
          <p:cNvSpPr>
            <a:spLocks noGrp="1"/>
          </p:cNvSpPr>
          <p:nvPr>
            <p:ph idx="1"/>
          </p:nvPr>
        </p:nvSpPr>
        <p:spPr>
          <a:xfrm>
            <a:off x="838200" y="1295400"/>
            <a:ext cx="10515600" cy="4881563"/>
          </a:xfrm>
        </p:spPr>
        <p:txBody>
          <a:bodyPr>
            <a:normAutofit/>
          </a:bodyPr>
          <a:lstStyle/>
          <a:p>
            <a:pPr marL="514350" indent="-514350">
              <a:buAutoNum type="arabicPeriod"/>
            </a:pPr>
            <a:r>
              <a:rPr lang="da-DK" sz="1800" dirty="0"/>
              <a:t>Budgettet som bestyrelsen godkendte i December 2023 var for optimistisk.</a:t>
            </a:r>
          </a:p>
          <a:p>
            <a:pPr marL="514350" indent="-514350">
              <a:buAutoNum type="arabicPeriod"/>
            </a:pPr>
            <a:r>
              <a:rPr lang="da-DK" sz="1800" dirty="0"/>
              <a:t>I April 2024 var bestyrelsens gæt på udviklingen i el og gaspriser resten af året forkert.</a:t>
            </a:r>
          </a:p>
          <a:p>
            <a:pPr marL="514350" indent="-514350">
              <a:buAutoNum type="arabicPeriod"/>
            </a:pPr>
            <a:r>
              <a:rPr lang="da-DK" sz="1800" dirty="0"/>
              <a:t>Bestyrelsens tro på at tingene kunne vende som de så tit før havde gjort var forkert.</a:t>
            </a:r>
          </a:p>
          <a:p>
            <a:pPr marL="514350" indent="-514350">
              <a:buAutoNum type="arabicPeriod"/>
            </a:pPr>
            <a:r>
              <a:rPr lang="da-DK" sz="1800" dirty="0"/>
              <a:t>Prisstigningen pr 1/9 – 2024 var for lille. Den skulle have været indført noget før, så de 3 måneders varsel var blevet givet i ordentlig tid. Dette er selvfølgelig meget nemmere at se efterfølgende.</a:t>
            </a:r>
          </a:p>
          <a:p>
            <a:pPr marL="514350" indent="-514350">
              <a:buAutoNum type="arabicPeriod"/>
            </a:pPr>
            <a:r>
              <a:rPr lang="da-DK" sz="1800" dirty="0"/>
              <a:t>Bestyrelsen skulle have nedbragt omkostningerne tidligere.</a:t>
            </a:r>
          </a:p>
          <a:p>
            <a:pPr marL="514350" indent="-514350">
              <a:buAutoNum type="arabicPeriod"/>
            </a:pPr>
            <a:r>
              <a:rPr lang="da-DK" sz="1800" dirty="0"/>
              <a:t>Bestyrelsen besluttede at stoppe betalingerne til &amp; Green Project, så snart der blev klarhed over de udfordringer vi stod med. Mere info om dette senere.</a:t>
            </a:r>
          </a:p>
          <a:p>
            <a:pPr marL="514350" indent="-514350">
              <a:buAutoNum type="arabicPeriod"/>
            </a:pPr>
            <a:r>
              <a:rPr lang="da-DK" sz="1800" dirty="0"/>
              <a:t>Der er lavet en kraftig prisjustering for at indhente den store underdækning.</a:t>
            </a:r>
          </a:p>
          <a:p>
            <a:pPr marL="514350" indent="-514350">
              <a:buAutoNum type="arabicPeriod"/>
            </a:pPr>
            <a:r>
              <a:rPr lang="da-DK" sz="1800" dirty="0"/>
              <a:t>TKVV skal hvile i sig selv, og der vil derfor ikke blive indkrævet en krone mere end det er nødvendigt.</a:t>
            </a:r>
          </a:p>
          <a:p>
            <a:pPr marL="514350" indent="-514350">
              <a:buAutoNum type="arabicPeriod"/>
            </a:pPr>
            <a:r>
              <a:rPr lang="da-DK" sz="1800" dirty="0"/>
              <a:t>Så snart det er muligt at sætte prisen ned vil dette blive gennemført.</a:t>
            </a:r>
          </a:p>
          <a:p>
            <a:pPr marL="514350" indent="-514350">
              <a:buAutoNum type="arabicPeriod"/>
            </a:pPr>
            <a:r>
              <a:rPr lang="da-DK" sz="1800" dirty="0"/>
              <a:t>Set i bagklogskabens klare lys skulle der have været budgetteret anderledes. Dette havde dog ikke ændret på det fakta, at det var blevet dyrere at være forbruger i TKVV. Vi havde blot været nødt til at hæve prisen meget tidligere.</a:t>
            </a:r>
          </a:p>
          <a:p>
            <a:pPr marL="514350" indent="-514350">
              <a:buAutoNum type="arabicPeriod"/>
            </a:pPr>
            <a:endParaRPr lang="da-DK" sz="1800" dirty="0"/>
          </a:p>
          <a:p>
            <a:pPr marL="514350" indent="-514350">
              <a:buAutoNum type="arabicPeriod"/>
            </a:pPr>
            <a:endParaRPr lang="da-DK" sz="1800" dirty="0"/>
          </a:p>
          <a:p>
            <a:pPr marL="514350" indent="-514350">
              <a:buAutoNum type="arabicPeriod"/>
            </a:pPr>
            <a:endParaRPr lang="da-DK" dirty="0"/>
          </a:p>
        </p:txBody>
      </p:sp>
      <p:sp>
        <p:nvSpPr>
          <p:cNvPr id="4" name="Tekstfelt 3">
            <a:extLst>
              <a:ext uri="{FF2B5EF4-FFF2-40B4-BE49-F238E27FC236}">
                <a16:creationId xmlns:a16="http://schemas.microsoft.com/office/drawing/2014/main" id="{7366D6FE-64FD-CDBB-1AD3-EC8E6F4AA2C0}"/>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6318322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5B94FC-8570-D785-84B5-32338908BAC0}"/>
              </a:ext>
            </a:extLst>
          </p:cNvPr>
          <p:cNvSpPr>
            <a:spLocks noGrp="1"/>
          </p:cNvSpPr>
          <p:nvPr>
            <p:ph type="title"/>
          </p:nvPr>
        </p:nvSpPr>
        <p:spPr/>
        <p:txBody>
          <a:bodyPr>
            <a:normAutofit/>
          </a:bodyPr>
          <a:lstStyle/>
          <a:p>
            <a:r>
              <a:rPr lang="da-DK" sz="3000" dirty="0"/>
              <a:t>1 - Hvad gik galt i 2024, og hvad gør vi nu ?</a:t>
            </a:r>
          </a:p>
        </p:txBody>
      </p:sp>
      <p:sp>
        <p:nvSpPr>
          <p:cNvPr id="3" name="Pladsholder til indhold 2">
            <a:extLst>
              <a:ext uri="{FF2B5EF4-FFF2-40B4-BE49-F238E27FC236}">
                <a16:creationId xmlns:a16="http://schemas.microsoft.com/office/drawing/2014/main" id="{9CF6993E-5874-7B52-DCC2-33B86304B472}"/>
              </a:ext>
            </a:extLst>
          </p:cNvPr>
          <p:cNvSpPr>
            <a:spLocks noGrp="1"/>
          </p:cNvSpPr>
          <p:nvPr>
            <p:ph idx="1"/>
          </p:nvPr>
        </p:nvSpPr>
        <p:spPr/>
        <p:txBody>
          <a:bodyPr>
            <a:normAutofit/>
          </a:bodyPr>
          <a:lstStyle/>
          <a:p>
            <a:pPr marL="0" indent="0">
              <a:buNone/>
            </a:pPr>
            <a:r>
              <a:rPr lang="da-DK" sz="1800" dirty="0"/>
              <a:t>Bestyrelsen træffer kun beslutninger på et oplyst grundlag, og kun på bestyrelsesmøder. Derudover træffer bestyrelsen beslutninger på baggrund af et beslutningsgrundlag der bliver forelagt på bestyrelsesmøderne fra ledelsen på værket.</a:t>
            </a:r>
          </a:p>
          <a:p>
            <a:pPr marL="0" indent="0">
              <a:buNone/>
            </a:pPr>
            <a:r>
              <a:rPr lang="da-DK" sz="1800" dirty="0"/>
              <a:t>Det var ikke muligt, at informere konkret om den høje prisstigning på generalforsamlingen, da beslutningen først blev taget på det efterfølgende møde. Vi var alle bevidste om at der ville blive brug for en betydelig prisstigning, og det blev også nævnt på generalforsamlingen. Vi kunne ikke komme nærmere ind på størrelsen af prisstigningen, da det endnu ikke var besluttet. </a:t>
            </a:r>
          </a:p>
          <a:p>
            <a:pPr marL="0" indent="0">
              <a:buNone/>
            </a:pPr>
            <a:r>
              <a:rPr lang="da-DK" sz="1800" dirty="0"/>
              <a:t>Derudover ville det være forkert at melde ud på en generalforsamling, hvor en meget lille del af forbrugerne var repræsenteret.</a:t>
            </a:r>
          </a:p>
          <a:p>
            <a:pPr marL="0" indent="0">
              <a:buNone/>
            </a:pPr>
            <a:r>
              <a:rPr lang="da-DK" sz="1800" dirty="0"/>
              <a:t>Beslutningen blev først taget efter generalforsamlingen da vi simpelthen ikke var klar med alle tal på daværende tidspunkt. Vores direktør, controller samt revisor arbejdede på højtryk for at få alle tal på plads, så vi kunne melde den rigtige prisstigning ud.</a:t>
            </a:r>
          </a:p>
          <a:p>
            <a:pPr marL="0" indent="0">
              <a:buNone/>
            </a:pPr>
            <a:r>
              <a:rPr lang="da-DK" sz="1800" dirty="0"/>
              <a:t>Vi er i gang med at lave et langsigtet budget, der vil vise, at vi kan hente vores underdækning ind inden udgangen af 2027. Dette er en del af en langsigtet plan der vil blive præsenteret på ekstraordinær generalforsamling midt i Juni måned.</a:t>
            </a:r>
          </a:p>
          <a:p>
            <a:pPr marL="0" indent="0">
              <a:buNone/>
            </a:pPr>
            <a:endParaRPr lang="da-DK" sz="1800" dirty="0"/>
          </a:p>
        </p:txBody>
      </p:sp>
      <p:sp>
        <p:nvSpPr>
          <p:cNvPr id="12" name="Tekstfelt 11">
            <a:extLst>
              <a:ext uri="{FF2B5EF4-FFF2-40B4-BE49-F238E27FC236}">
                <a16:creationId xmlns:a16="http://schemas.microsoft.com/office/drawing/2014/main" id="{572F8F9F-21A1-9BB0-2C78-B02D6B6B41C1}"/>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683585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B4DEE81-7D2E-443B-7F67-4D206188693E}"/>
              </a:ext>
            </a:extLst>
          </p:cNvPr>
          <p:cNvSpPr>
            <a:spLocks noGrp="1"/>
          </p:cNvSpPr>
          <p:nvPr>
            <p:ph type="title"/>
          </p:nvPr>
        </p:nvSpPr>
        <p:spPr/>
        <p:txBody>
          <a:bodyPr>
            <a:normAutofit/>
          </a:bodyPr>
          <a:lstStyle/>
          <a:p>
            <a:r>
              <a:rPr lang="da-DK" sz="3000" dirty="0"/>
              <a:t>1 - Hvad gik galt i 2024, og hvad gør vi nu ?</a:t>
            </a:r>
          </a:p>
        </p:txBody>
      </p:sp>
      <p:sp>
        <p:nvSpPr>
          <p:cNvPr id="3" name="Pladsholder til indhold 2">
            <a:extLst>
              <a:ext uri="{FF2B5EF4-FFF2-40B4-BE49-F238E27FC236}">
                <a16:creationId xmlns:a16="http://schemas.microsoft.com/office/drawing/2014/main" id="{59290ED0-5EE5-F8E7-F8E8-20BECEE6779F}"/>
              </a:ext>
            </a:extLst>
          </p:cNvPr>
          <p:cNvSpPr>
            <a:spLocks noGrp="1"/>
          </p:cNvSpPr>
          <p:nvPr>
            <p:ph idx="1"/>
          </p:nvPr>
        </p:nvSpPr>
        <p:spPr/>
        <p:txBody>
          <a:bodyPr/>
          <a:lstStyle/>
          <a:p>
            <a:pPr marL="0" indent="0">
              <a:buNone/>
            </a:pPr>
            <a:r>
              <a:rPr lang="da-DK" sz="1800" dirty="0"/>
              <a:t>Hvilke tiltag er gjort for at forbedre den økonomiske situation:</a:t>
            </a:r>
          </a:p>
          <a:p>
            <a:pPr>
              <a:buFontTx/>
              <a:buChar char="-"/>
            </a:pPr>
            <a:r>
              <a:rPr lang="da-DK" sz="1800" dirty="0"/>
              <a:t>Medarbejderstaben er reduceret med 3 personer – svarende til 2 fuldtidsstillinger</a:t>
            </a:r>
          </a:p>
          <a:p>
            <a:pPr>
              <a:buFontTx/>
              <a:buChar char="-"/>
            </a:pPr>
            <a:r>
              <a:rPr lang="da-DK" sz="1800" dirty="0"/>
              <a:t>Alle investeringer, nyanskaffelser og opgaver der ikke er strengt nødvendige er stoppet med øjeblikkelig virkning. Deriblandt vores vindmølleprojekt.</a:t>
            </a:r>
          </a:p>
          <a:p>
            <a:pPr>
              <a:buFontTx/>
              <a:buChar char="-"/>
            </a:pPr>
            <a:r>
              <a:rPr lang="da-DK" sz="1800" dirty="0"/>
              <a:t>Næstformand Anette Lak Rasmussen har påtaget sig opgaven som bestyrelsens vagthund. Hun har fået adgang til alle fakturaer og konti, og vil følge med sideløbende.</a:t>
            </a:r>
          </a:p>
          <a:p>
            <a:pPr>
              <a:buFontTx/>
              <a:buChar char="-"/>
            </a:pPr>
            <a:r>
              <a:rPr lang="da-DK" sz="1800" dirty="0"/>
              <a:t>Bestyrelsen har besluttet at sælge værkets grund og bygninger på </a:t>
            </a:r>
            <a:r>
              <a:rPr lang="da-DK" sz="1800" dirty="0" err="1"/>
              <a:t>Sønderbrogade</a:t>
            </a:r>
            <a:r>
              <a:rPr lang="da-DK" sz="1800" dirty="0"/>
              <a:t>. Friværdien anslås at være betydelig.</a:t>
            </a:r>
          </a:p>
          <a:p>
            <a:pPr>
              <a:buFontTx/>
              <a:buChar char="-"/>
            </a:pPr>
            <a:r>
              <a:rPr lang="da-DK" sz="1800" dirty="0"/>
              <a:t>Spar Nord har indsat en professionel rådgiver til bestyrelsen, og siden de har ydet en stor kredit til os, er dette et ufravigeligt krav.</a:t>
            </a:r>
          </a:p>
          <a:p>
            <a:pPr>
              <a:buFontTx/>
              <a:buChar char="-"/>
            </a:pPr>
            <a:endParaRPr lang="da-DK" dirty="0"/>
          </a:p>
        </p:txBody>
      </p:sp>
      <p:sp>
        <p:nvSpPr>
          <p:cNvPr id="4" name="Tekstfelt 3">
            <a:extLst>
              <a:ext uri="{FF2B5EF4-FFF2-40B4-BE49-F238E27FC236}">
                <a16:creationId xmlns:a16="http://schemas.microsoft.com/office/drawing/2014/main" id="{0FC18FE0-4DC8-FAFD-C26B-0230C44B02DD}"/>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1263185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48B4994-6641-04AD-50CD-828764274314}"/>
              </a:ext>
            </a:extLst>
          </p:cNvPr>
          <p:cNvSpPr>
            <a:spLocks noGrp="1"/>
          </p:cNvSpPr>
          <p:nvPr>
            <p:ph type="title"/>
          </p:nvPr>
        </p:nvSpPr>
        <p:spPr/>
        <p:txBody>
          <a:bodyPr/>
          <a:lstStyle/>
          <a:p>
            <a:r>
              <a:rPr lang="da-DK" sz="3000" dirty="0"/>
              <a:t>2 - Retssagen imod &amp; Green Project </a:t>
            </a:r>
            <a:br>
              <a:rPr lang="da-DK" dirty="0"/>
            </a:br>
            <a:endParaRPr lang="da-DK" dirty="0"/>
          </a:p>
        </p:txBody>
      </p:sp>
      <p:sp>
        <p:nvSpPr>
          <p:cNvPr id="3" name="Pladsholder til indhold 2">
            <a:extLst>
              <a:ext uri="{FF2B5EF4-FFF2-40B4-BE49-F238E27FC236}">
                <a16:creationId xmlns:a16="http://schemas.microsoft.com/office/drawing/2014/main" id="{C8817C8E-B6BA-5E41-C1E9-21E265AAEC53}"/>
              </a:ext>
            </a:extLst>
          </p:cNvPr>
          <p:cNvSpPr>
            <a:spLocks noGrp="1"/>
          </p:cNvSpPr>
          <p:nvPr>
            <p:ph idx="1"/>
          </p:nvPr>
        </p:nvSpPr>
        <p:spPr>
          <a:xfrm>
            <a:off x="838200" y="1073150"/>
            <a:ext cx="10515600" cy="5103813"/>
          </a:xfrm>
        </p:spPr>
        <p:txBody>
          <a:bodyPr>
            <a:normAutofit fontScale="92500" lnSpcReduction="20000"/>
          </a:bodyPr>
          <a:lstStyle/>
          <a:p>
            <a:pPr marL="342900" indent="-342900">
              <a:buAutoNum type="arabicPeriod"/>
            </a:pPr>
            <a:r>
              <a:rPr lang="da-DK" sz="1800" dirty="0"/>
              <a:t>Ølholm Fællesvarme har indgået en kontrakt med &amp; Green Project som TKVV </a:t>
            </a:r>
            <a:r>
              <a:rPr lang="da-DK" sz="1800"/>
              <a:t>har overtaget </a:t>
            </a:r>
            <a:r>
              <a:rPr lang="da-DK" sz="1800" dirty="0"/>
              <a:t>vedrørende etablering af fjernvarme i Ølholm.</a:t>
            </a:r>
          </a:p>
          <a:p>
            <a:pPr marL="0" indent="0">
              <a:buNone/>
            </a:pPr>
            <a:r>
              <a:rPr lang="da-DK" sz="1800" dirty="0"/>
              <a:t>Projektet er en del af det samlede projekt med tilslutning af Ølholm samt Torvegade. Der er udarbejdet et projektforslag der viser positiv virksomhedsøkonomi, samfundsøkonomi og brugerøkonomi.</a:t>
            </a:r>
          </a:p>
          <a:p>
            <a:pPr marL="0" indent="0">
              <a:buNone/>
            </a:pPr>
            <a:r>
              <a:rPr lang="da-DK" sz="1800" dirty="0"/>
              <a:t>Siden projektet blev lanceret er rigtig mange ting blevet dyrere. Blandt andet renter til finansiering. Der er samtidig blevet tilsluttet mange flere forbrugere end ventet, og det er vi selvfølgelig rigtig glade for. Det kræver dog samtidig en større investering.</a:t>
            </a:r>
          </a:p>
          <a:p>
            <a:pPr marL="342900" indent="-342900">
              <a:buAutoNum type="arabicPeriod" startAt="2"/>
            </a:pPr>
            <a:r>
              <a:rPr lang="da-DK" sz="1800" dirty="0"/>
              <a:t>At føre tilsyn med et sådan projekt er noget der kræver tid og indsigt. Der er ingen i bestyrelsen, der har den nødvendige tekniske indsigt til at kunne føre kontrol med et sådan projekt. Og vi har desuden ikke tiden til det. Grundet travlhed på værket, er der blevet tilknyttet en ekstern rådgiver til at føre tilsyn med projektet. Det er vores eksterne rådgiver der gør direktør Torben Alex Nielsen opmærksom på den manglende kvalitet på det udførte arbejde.</a:t>
            </a:r>
          </a:p>
          <a:p>
            <a:pPr marL="342900" indent="-342900">
              <a:buAutoNum type="arabicPeriod" startAt="2"/>
            </a:pPr>
            <a:r>
              <a:rPr lang="da-DK" sz="1800" dirty="0"/>
              <a:t>Herefter begynder jeg som bestyrelsesformand at deltage på nogle af byggemøderne, og kan desværre konstatere, at der ikke er enighed om den kvalitet der skal leveres.</a:t>
            </a:r>
          </a:p>
          <a:p>
            <a:pPr marL="342900" indent="-342900">
              <a:buAutoNum type="arabicPeriod" startAt="2"/>
            </a:pPr>
            <a:r>
              <a:rPr lang="da-DK" sz="1800" dirty="0"/>
              <a:t>Direktøren og bestyrelsen beslutter at tilbageholde 3,5 </a:t>
            </a:r>
            <a:r>
              <a:rPr lang="da-DK" sz="1800" dirty="0" err="1"/>
              <a:t>mio</a:t>
            </a:r>
            <a:r>
              <a:rPr lang="da-DK" sz="1800" dirty="0"/>
              <a:t> kroner da arbejdet ikke er af den kvalitet der er forventet. Efter flere rykkere fra &amp; Green Project anlægger de sag mod TKVV.</a:t>
            </a:r>
          </a:p>
          <a:p>
            <a:pPr marL="342900" indent="-342900">
              <a:buAutoNum type="arabicPeriod" startAt="2"/>
            </a:pPr>
            <a:r>
              <a:rPr lang="da-DK" sz="1800" dirty="0"/>
              <a:t>TKVV hyrer en advokat og der forlanges ”syn og skøn”</a:t>
            </a:r>
          </a:p>
          <a:p>
            <a:pPr marL="342900" indent="-342900">
              <a:buAutoNum type="arabicPeriod" startAt="2"/>
            </a:pPr>
            <a:r>
              <a:rPr lang="da-DK" sz="1800" dirty="0"/>
              <a:t>TKVV har indtil videre betalt </a:t>
            </a:r>
            <a:r>
              <a:rPr lang="da-DK" sz="1800" dirty="0" err="1"/>
              <a:t>ca</a:t>
            </a:r>
            <a:r>
              <a:rPr lang="da-DK" sz="1800" dirty="0"/>
              <a:t> 1 </a:t>
            </a:r>
            <a:r>
              <a:rPr lang="da-DK" sz="1800" dirty="0" err="1"/>
              <a:t>mio</a:t>
            </a:r>
            <a:r>
              <a:rPr lang="da-DK" sz="1800" dirty="0"/>
              <a:t> kroner i honorar til vores advokat. Vi har flere gange rykket for en forventet samlet pris – men uden held.</a:t>
            </a:r>
          </a:p>
          <a:p>
            <a:pPr marL="342900" indent="-342900">
              <a:buAutoNum type="arabicPeriod" startAt="2"/>
            </a:pPr>
            <a:r>
              <a:rPr lang="da-DK" sz="1800" dirty="0"/>
              <a:t>Hvor og hvornår denne retssag ender, ved vi desværre ikke. Vi har stadig tilbageholdt de 3,5 </a:t>
            </a:r>
            <a:r>
              <a:rPr lang="da-DK" sz="1800" dirty="0" err="1"/>
              <a:t>mio</a:t>
            </a:r>
            <a:r>
              <a:rPr lang="da-DK" sz="1800" dirty="0"/>
              <a:t> kroner til udbedring af fejl og mangler.</a:t>
            </a:r>
          </a:p>
          <a:p>
            <a:pPr marL="342900" indent="-342900">
              <a:buAutoNum type="arabicPeriod" startAt="2"/>
            </a:pPr>
            <a:endParaRPr lang="da-DK" sz="1800" dirty="0"/>
          </a:p>
        </p:txBody>
      </p:sp>
      <p:sp>
        <p:nvSpPr>
          <p:cNvPr id="4" name="Tekstfelt 3">
            <a:extLst>
              <a:ext uri="{FF2B5EF4-FFF2-40B4-BE49-F238E27FC236}">
                <a16:creationId xmlns:a16="http://schemas.microsoft.com/office/drawing/2014/main" id="{A469427A-0036-C0AB-F011-630646A5EA8E}"/>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037732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455742-817B-BD6A-C91E-C90A88396233}"/>
              </a:ext>
            </a:extLst>
          </p:cNvPr>
          <p:cNvSpPr>
            <a:spLocks noGrp="1"/>
          </p:cNvSpPr>
          <p:nvPr>
            <p:ph type="title"/>
          </p:nvPr>
        </p:nvSpPr>
        <p:spPr/>
        <p:txBody>
          <a:bodyPr>
            <a:normAutofit/>
          </a:bodyPr>
          <a:lstStyle/>
          <a:p>
            <a:r>
              <a:rPr lang="da-DK" sz="3000" dirty="0"/>
              <a:t>2 - Retssagen imod &amp; Green Project</a:t>
            </a:r>
          </a:p>
        </p:txBody>
      </p:sp>
      <p:sp>
        <p:nvSpPr>
          <p:cNvPr id="3" name="Pladsholder til indhold 2">
            <a:extLst>
              <a:ext uri="{FF2B5EF4-FFF2-40B4-BE49-F238E27FC236}">
                <a16:creationId xmlns:a16="http://schemas.microsoft.com/office/drawing/2014/main" id="{BE89D7EA-651F-BF82-7640-40488015A804}"/>
              </a:ext>
            </a:extLst>
          </p:cNvPr>
          <p:cNvSpPr>
            <a:spLocks noGrp="1"/>
          </p:cNvSpPr>
          <p:nvPr>
            <p:ph idx="1"/>
          </p:nvPr>
        </p:nvSpPr>
        <p:spPr/>
        <p:txBody>
          <a:bodyPr>
            <a:normAutofit/>
          </a:bodyPr>
          <a:lstStyle/>
          <a:p>
            <a:pPr marL="0" indent="0">
              <a:buNone/>
            </a:pPr>
            <a:r>
              <a:rPr lang="da-DK" sz="1800" dirty="0"/>
              <a:t>Hvad kræver det at udvide forsyningsområdet : </a:t>
            </a:r>
          </a:p>
          <a:p>
            <a:pPr>
              <a:buFontTx/>
              <a:buChar char="-"/>
            </a:pPr>
            <a:r>
              <a:rPr lang="da-DK" sz="1800" dirty="0"/>
              <a:t>Dette kræver en projektgodkendelse fra kommunen, og kan kun udstedes hvis projektet viser positiv økonomi.</a:t>
            </a:r>
          </a:p>
          <a:p>
            <a:pPr>
              <a:buFontTx/>
              <a:buChar char="-"/>
            </a:pPr>
            <a:r>
              <a:rPr lang="da-DK" sz="1800" dirty="0"/>
              <a:t>Så længe en rabat eller fritagelse for tilslutningsbidrag er økonomisk forsvarlig og på sigt en fordel for hele forsyningsområdet, vil det ikke være i strid med varmeforsyningsloven.</a:t>
            </a:r>
          </a:p>
          <a:p>
            <a:pPr>
              <a:buFontTx/>
              <a:buChar char="-"/>
            </a:pPr>
            <a:r>
              <a:rPr lang="da-DK" sz="1800" dirty="0"/>
              <a:t>Kommunen skal forholde sig til om projektet overholder ”hvile-i-sig-selv princippet og er til gavn for både nye og eksisterende forbrugere. En sådan vurdering beregnes over tid, og derfor vil man ikke altid kunne se virkningen af sådan et projekt med det samme.</a:t>
            </a:r>
          </a:p>
          <a:p>
            <a:pPr>
              <a:buFontTx/>
              <a:buChar char="-"/>
            </a:pPr>
            <a:r>
              <a:rPr lang="da-DK" sz="1800" dirty="0"/>
              <a:t>Det skal med andre ord være rentabel i et flerårigt perspektiv.</a:t>
            </a:r>
          </a:p>
          <a:p>
            <a:pPr>
              <a:buFontTx/>
              <a:buChar char="-"/>
            </a:pPr>
            <a:r>
              <a:rPr lang="da-DK" sz="1800" dirty="0"/>
              <a:t>Der vil altid være uforudsete udgifter i et projekt, og derfor ligges der også typisk en buffer ind i projektøkonomien på 10-15 %</a:t>
            </a:r>
          </a:p>
          <a:p>
            <a:pPr>
              <a:buFontTx/>
              <a:buChar char="-"/>
            </a:pPr>
            <a:r>
              <a:rPr lang="da-DK" sz="1800" dirty="0"/>
              <a:t>Derudover er der søgt et tilskud på 3.800.000 kr. fra energistyrelsen til at dække nogle af udgifterne i projektet.</a:t>
            </a:r>
          </a:p>
        </p:txBody>
      </p:sp>
      <p:sp>
        <p:nvSpPr>
          <p:cNvPr id="4" name="Tekstfelt 3">
            <a:extLst>
              <a:ext uri="{FF2B5EF4-FFF2-40B4-BE49-F238E27FC236}">
                <a16:creationId xmlns:a16="http://schemas.microsoft.com/office/drawing/2014/main" id="{D99D62D7-B0F4-D2A1-E453-08AC5689A855}"/>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7154369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6DECBF-6447-11D4-2E53-98DAFF50EF3B}"/>
              </a:ext>
            </a:extLst>
          </p:cNvPr>
          <p:cNvSpPr>
            <a:spLocks noGrp="1"/>
          </p:cNvSpPr>
          <p:nvPr>
            <p:ph type="title"/>
          </p:nvPr>
        </p:nvSpPr>
        <p:spPr/>
        <p:txBody>
          <a:bodyPr/>
          <a:lstStyle/>
          <a:p>
            <a:r>
              <a:rPr lang="da-DK" sz="3000" dirty="0"/>
              <a:t>3 - Salg af vindmølleprojektet i Ølholm</a:t>
            </a:r>
            <a:br>
              <a:rPr lang="da-DK" dirty="0"/>
            </a:br>
            <a:endParaRPr lang="da-DK" dirty="0"/>
          </a:p>
        </p:txBody>
      </p:sp>
      <p:sp>
        <p:nvSpPr>
          <p:cNvPr id="3" name="Pladsholder til indhold 2">
            <a:extLst>
              <a:ext uri="{FF2B5EF4-FFF2-40B4-BE49-F238E27FC236}">
                <a16:creationId xmlns:a16="http://schemas.microsoft.com/office/drawing/2014/main" id="{910F38A4-37BD-ABC4-2668-033293FA9830}"/>
              </a:ext>
            </a:extLst>
          </p:cNvPr>
          <p:cNvSpPr>
            <a:spLocks noGrp="1"/>
          </p:cNvSpPr>
          <p:nvPr>
            <p:ph idx="1"/>
          </p:nvPr>
        </p:nvSpPr>
        <p:spPr/>
        <p:txBody>
          <a:bodyPr>
            <a:normAutofit/>
          </a:bodyPr>
          <a:lstStyle/>
          <a:p>
            <a:pPr marL="0" indent="0">
              <a:buNone/>
            </a:pPr>
            <a:r>
              <a:rPr lang="da-DK" sz="1800" dirty="0"/>
              <a:t>Vindmølleprojektet er baseret på et projektforslag som viser positiv virksomhedsøkonomi, samfundsøkonomi og brugerøkonomi. Projektet er lavet i samarbejde med nogle dygtige rådgivere.</a:t>
            </a:r>
          </a:p>
          <a:p>
            <a:pPr marL="0" indent="0">
              <a:buNone/>
            </a:pPr>
            <a:r>
              <a:rPr lang="da-DK" sz="1800" dirty="0"/>
              <a:t>Vi er på flere generalforsamlinger blevet opfordret til at kigge imod Assens og Hvide Sande og deres lave varmepris </a:t>
            </a:r>
            <a:r>
              <a:rPr lang="da-DK" sz="1800" dirty="0" err="1"/>
              <a:t>pga</a:t>
            </a:r>
            <a:r>
              <a:rPr lang="da-DK" sz="1800" dirty="0"/>
              <a:t> vindmøller. Dette har fået os til at kigge ind i dette projekt med interesse.</a:t>
            </a:r>
          </a:p>
          <a:p>
            <a:pPr marL="0" indent="0">
              <a:buNone/>
            </a:pPr>
            <a:r>
              <a:rPr lang="da-DK" sz="1800" dirty="0"/>
              <a:t>Der hersker dog en del usikkerhed omkring projektet, og det har fået bestyrelsen til at trække i håndbremsen.</a:t>
            </a:r>
          </a:p>
          <a:p>
            <a:pPr>
              <a:buFontTx/>
              <a:buChar char="-"/>
            </a:pPr>
            <a:r>
              <a:rPr lang="da-DK" sz="1800" dirty="0"/>
              <a:t>Der er stor usikkerhed omkring hvad en forventet strømpris vil være</a:t>
            </a:r>
          </a:p>
          <a:p>
            <a:pPr>
              <a:buFontTx/>
              <a:buChar char="-"/>
            </a:pPr>
            <a:r>
              <a:rPr lang="da-DK" sz="1800" dirty="0"/>
              <a:t>Der er stor usikkerhed om vi kan få tildelt en ”direkte linje” fra N1</a:t>
            </a:r>
          </a:p>
          <a:p>
            <a:pPr>
              <a:buFontTx/>
              <a:buChar char="-"/>
            </a:pPr>
            <a:r>
              <a:rPr lang="da-DK" sz="1800" dirty="0"/>
              <a:t>Der er stor usikkerhed omkring finansieringen, da ingen kan spå om renten.</a:t>
            </a:r>
          </a:p>
          <a:p>
            <a:pPr>
              <a:buFontTx/>
              <a:buChar char="-"/>
            </a:pPr>
            <a:r>
              <a:rPr lang="da-DK" sz="1800" dirty="0"/>
              <a:t>En lille rentemarginal kan have stor effekt på et så dyrt projekt. </a:t>
            </a:r>
          </a:p>
          <a:p>
            <a:pPr>
              <a:buFontTx/>
              <a:buChar char="-"/>
            </a:pPr>
            <a:r>
              <a:rPr lang="da-DK" sz="1800" dirty="0"/>
              <a:t>Kommunekredit vil ikke deltage i finansieringen.</a:t>
            </a:r>
          </a:p>
          <a:p>
            <a:pPr marL="0" indent="0">
              <a:buNone/>
            </a:pPr>
            <a:r>
              <a:rPr lang="da-DK" sz="1800" dirty="0"/>
              <a:t>Vores rådgivere mener at det vil være relativ let at finde en køber til projektet, og det arbejder vi videre med. Der er lavet en aftale med vores rådgiver om at sælge projektet efter ”No </a:t>
            </a:r>
            <a:r>
              <a:rPr lang="da-DK" sz="1800" dirty="0" err="1"/>
              <a:t>Cure</a:t>
            </a:r>
            <a:r>
              <a:rPr lang="da-DK" sz="1800" dirty="0"/>
              <a:t> – No Pay princippet.</a:t>
            </a:r>
          </a:p>
        </p:txBody>
      </p:sp>
      <p:sp>
        <p:nvSpPr>
          <p:cNvPr id="4" name="Tekstfelt 3">
            <a:extLst>
              <a:ext uri="{FF2B5EF4-FFF2-40B4-BE49-F238E27FC236}">
                <a16:creationId xmlns:a16="http://schemas.microsoft.com/office/drawing/2014/main" id="{CCD3CC02-DE69-467B-4034-0825CEC71A69}"/>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952990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33D2F82-1177-FFF0-E984-FB48F73F190B}"/>
              </a:ext>
            </a:extLst>
          </p:cNvPr>
          <p:cNvSpPr>
            <a:spLocks noGrp="1"/>
          </p:cNvSpPr>
          <p:nvPr>
            <p:ph type="title"/>
          </p:nvPr>
        </p:nvSpPr>
        <p:spPr/>
        <p:txBody>
          <a:bodyPr/>
          <a:lstStyle/>
          <a:p>
            <a:r>
              <a:rPr lang="da-DK" sz="3000" dirty="0"/>
              <a:t>Velkommen</a:t>
            </a:r>
            <a:r>
              <a:rPr lang="da-DK" dirty="0"/>
              <a:t>	</a:t>
            </a:r>
          </a:p>
        </p:txBody>
      </p:sp>
      <p:sp>
        <p:nvSpPr>
          <p:cNvPr id="3" name="Pladsholder til indhold 2">
            <a:extLst>
              <a:ext uri="{FF2B5EF4-FFF2-40B4-BE49-F238E27FC236}">
                <a16:creationId xmlns:a16="http://schemas.microsoft.com/office/drawing/2014/main" id="{A66E6A74-E87F-1F70-C946-C06864DB935A}"/>
              </a:ext>
            </a:extLst>
          </p:cNvPr>
          <p:cNvSpPr>
            <a:spLocks noGrp="1"/>
          </p:cNvSpPr>
          <p:nvPr>
            <p:ph idx="1"/>
          </p:nvPr>
        </p:nvSpPr>
        <p:spPr/>
        <p:txBody>
          <a:bodyPr>
            <a:normAutofit/>
          </a:bodyPr>
          <a:lstStyle/>
          <a:p>
            <a:r>
              <a:rPr lang="da-DK" sz="1800" dirty="0"/>
              <a:t>Det glæder os meget, at der er kommet så mange i aften – Det giver </a:t>
            </a:r>
            <a:r>
              <a:rPr lang="da-DK" sz="1800"/>
              <a:t>os en god mulighed </a:t>
            </a:r>
            <a:r>
              <a:rPr lang="da-DK" sz="1800" dirty="0"/>
              <a:t>for at informere om situationen. </a:t>
            </a:r>
          </a:p>
          <a:p>
            <a:r>
              <a:rPr lang="da-DK" sz="1800" dirty="0"/>
              <a:t>Det er ikke nogen hemmelighed, at Tørring Kraftvarmværk står i en meget vanskelig situation.</a:t>
            </a:r>
          </a:p>
          <a:p>
            <a:r>
              <a:rPr lang="da-DK" sz="1800" dirty="0"/>
              <a:t>Der vil blive mulighed for at stille spørgsmål. Der vil blive mulighed for at skælde ud. Der vil blive mulighed for at få luft for alle frustrationerne. Der vil være mulighed for at komme med input.</a:t>
            </a:r>
          </a:p>
          <a:p>
            <a:r>
              <a:rPr lang="da-DK" sz="1800" dirty="0"/>
              <a:t>Bestyrelsen vil gøre alt, hvad den kan, for at give klare og tilbundsgående svar på de spørgsmål, der bliver stillet. </a:t>
            </a:r>
          </a:p>
          <a:p>
            <a:r>
              <a:rPr lang="da-DK" sz="1800" dirty="0"/>
              <a:t>Det er ikke sikkert, at vi kan svare på alle spørgsmålene i aften, men vi imødekommer alle indkommende spørgsmål.</a:t>
            </a:r>
          </a:p>
          <a:p>
            <a:r>
              <a:rPr lang="da-DK" sz="1800" dirty="0"/>
              <a:t>Med respekt for alle folks tid, har vi en forventning om, at mødet kan afsluttes </a:t>
            </a:r>
            <a:r>
              <a:rPr lang="da-DK" sz="1800" dirty="0" err="1"/>
              <a:t>kl</a:t>
            </a:r>
            <a:r>
              <a:rPr lang="da-DK" sz="1800" dirty="0"/>
              <a:t> 21.30.</a:t>
            </a:r>
          </a:p>
          <a:p>
            <a:r>
              <a:rPr lang="da-DK" sz="1800" dirty="0"/>
              <a:t>Vi har lavet en dagsorden for mødet i aften :</a:t>
            </a:r>
          </a:p>
        </p:txBody>
      </p:sp>
      <p:sp>
        <p:nvSpPr>
          <p:cNvPr id="4" name="Tekstfelt 3">
            <a:extLst>
              <a:ext uri="{FF2B5EF4-FFF2-40B4-BE49-F238E27FC236}">
                <a16:creationId xmlns:a16="http://schemas.microsoft.com/office/drawing/2014/main" id="{AB4DF030-E128-D0D5-1000-7F704AC3011C}"/>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8324190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E66376-58B4-6799-1BC0-0B13ED046EEB}"/>
              </a:ext>
            </a:extLst>
          </p:cNvPr>
          <p:cNvSpPr>
            <a:spLocks noGrp="1"/>
          </p:cNvSpPr>
          <p:nvPr>
            <p:ph type="title"/>
          </p:nvPr>
        </p:nvSpPr>
        <p:spPr/>
        <p:txBody>
          <a:bodyPr>
            <a:normAutofit/>
          </a:bodyPr>
          <a:lstStyle/>
          <a:p>
            <a:r>
              <a:rPr lang="da-DK" sz="3000" dirty="0"/>
              <a:t>Aktindsigt</a:t>
            </a:r>
          </a:p>
        </p:txBody>
      </p:sp>
      <p:sp>
        <p:nvSpPr>
          <p:cNvPr id="3" name="Pladsholder til indhold 2">
            <a:extLst>
              <a:ext uri="{FF2B5EF4-FFF2-40B4-BE49-F238E27FC236}">
                <a16:creationId xmlns:a16="http://schemas.microsoft.com/office/drawing/2014/main" id="{75E8AB40-9FBB-CC10-B0CD-F1EA3F153D23}"/>
              </a:ext>
            </a:extLst>
          </p:cNvPr>
          <p:cNvSpPr>
            <a:spLocks noGrp="1"/>
          </p:cNvSpPr>
          <p:nvPr>
            <p:ph idx="1"/>
          </p:nvPr>
        </p:nvSpPr>
        <p:spPr/>
        <p:txBody>
          <a:bodyPr>
            <a:normAutofit/>
          </a:bodyPr>
          <a:lstStyle/>
          <a:p>
            <a:pPr marL="0" indent="0">
              <a:buNone/>
            </a:pPr>
            <a:r>
              <a:rPr lang="da-DK" sz="1800" dirty="0"/>
              <a:t>Nogle forbrugere har søgt aktindsigt i mange af værkets interne dokumenter.</a:t>
            </a:r>
          </a:p>
          <a:p>
            <a:pPr marL="0" indent="0">
              <a:buNone/>
            </a:pPr>
            <a:endParaRPr lang="da-DK" sz="1800" dirty="0"/>
          </a:p>
          <a:p>
            <a:pPr marL="0" indent="0">
              <a:buNone/>
            </a:pPr>
            <a:r>
              <a:rPr lang="da-DK" sz="1800" dirty="0"/>
              <a:t>TKVV er ikke ude på at holde noget skjult for forbrugerne, og for at tilsikre at vi ikke træder ved siden af, har vi søgt juridisk assistance hos vores advokat.</a:t>
            </a:r>
          </a:p>
          <a:p>
            <a:pPr marL="0" indent="0">
              <a:buNone/>
            </a:pPr>
            <a:r>
              <a:rPr lang="da-DK" sz="1800" dirty="0"/>
              <a:t> - Vi vil være sikre på, ikke at overtræde loven om persondatabeskyttelse.</a:t>
            </a:r>
          </a:p>
          <a:p>
            <a:pPr marL="0" indent="0">
              <a:buNone/>
            </a:pPr>
            <a:r>
              <a:rPr lang="da-DK" sz="1800" dirty="0"/>
              <a:t> - Vi vil ikke risikere at oplyse om noget, som kan være til skade for værket i den igangværende retssag.</a:t>
            </a:r>
          </a:p>
          <a:p>
            <a:pPr marL="0" indent="0">
              <a:buNone/>
            </a:pPr>
            <a:r>
              <a:rPr lang="da-DK" sz="1800" dirty="0"/>
              <a:t> - Det er en klar anbefaling fra vores advokat, at dette overholdes 100 %.</a:t>
            </a:r>
          </a:p>
          <a:p>
            <a:pPr marL="0" indent="0">
              <a:buNone/>
            </a:pPr>
            <a:r>
              <a:rPr lang="da-DK" sz="1800" dirty="0"/>
              <a:t> - Sagen ligger pt hos vores advokat, som vil tilsikre at alle disse regler ikke bliver overtrådt.</a:t>
            </a:r>
          </a:p>
          <a:p>
            <a:pPr marL="0" indent="0">
              <a:buNone/>
            </a:pPr>
            <a:r>
              <a:rPr lang="da-DK" sz="1800" dirty="0"/>
              <a:t> - Bestyrelsens generelle holdning er, at alle forbrugere skal have adgang til de samme informationer.</a:t>
            </a:r>
          </a:p>
          <a:p>
            <a:pPr marL="0" indent="0">
              <a:buNone/>
            </a:pPr>
            <a:r>
              <a:rPr lang="da-DK" sz="1800" dirty="0"/>
              <a:t> - Opgaven at udlevere aktindsigt er både en dyr og tidskrævende opgave, som vi på værket har rigtig svært ved at imødekomme til tiden. Vi opfordrer alle til at være eftertænksomme inden de udbeder sig en stor mængde materiale.</a:t>
            </a:r>
          </a:p>
        </p:txBody>
      </p:sp>
      <p:sp>
        <p:nvSpPr>
          <p:cNvPr id="4" name="Tekstfelt 3">
            <a:extLst>
              <a:ext uri="{FF2B5EF4-FFF2-40B4-BE49-F238E27FC236}">
                <a16:creationId xmlns:a16="http://schemas.microsoft.com/office/drawing/2014/main" id="{3CF080CF-F92A-F86E-7B9B-C4F8BBCC086E}"/>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4240599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2B8490-6C88-3B57-DBFE-3C1CA5A6E04D}"/>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47239003-9437-AF68-6B3E-68DD8013718A}"/>
              </a:ext>
            </a:extLst>
          </p:cNvPr>
          <p:cNvSpPr>
            <a:spLocks noGrp="1"/>
          </p:cNvSpPr>
          <p:nvPr>
            <p:ph idx="1"/>
          </p:nvPr>
        </p:nvSpPr>
        <p:spPr>
          <a:xfrm>
            <a:off x="838200" y="1690688"/>
            <a:ext cx="10515600" cy="4513261"/>
          </a:xfrm>
        </p:spPr>
        <p:txBody>
          <a:bodyPr>
            <a:normAutofit fontScale="77500" lnSpcReduction="20000"/>
          </a:bodyPr>
          <a:lstStyle/>
          <a:p>
            <a:pPr marL="0" indent="0">
              <a:buNone/>
            </a:pPr>
            <a:r>
              <a:rPr lang="da-DK" sz="2100" dirty="0"/>
              <a:t>Der er kommet følgende forslag fra en gruppe forbrugere til vores ekstraordinære generalforsamling.</a:t>
            </a:r>
          </a:p>
          <a:p>
            <a:pPr marL="0" indent="0">
              <a:buNone/>
            </a:pPr>
            <a:r>
              <a:rPr lang="da-DK" sz="2100" dirty="0" err="1"/>
              <a:t>Iflg</a:t>
            </a:r>
            <a:r>
              <a:rPr lang="da-DK" sz="2100" dirty="0"/>
              <a:t> vores vedtægter kan disse ikke besluttes på en ekstraordinær generalforsamling der er indkaldt med et andet formål. Af hensyn til de personer der har gjort sig den ulejlighed, vil vi dog alligevel gerne tage debatten og komme med vores synspunkter.</a:t>
            </a:r>
          </a:p>
          <a:p>
            <a:pPr marL="0" indent="0">
              <a:buNone/>
            </a:pPr>
            <a:r>
              <a:rPr lang="da-DK" sz="2100" dirty="0"/>
              <a:t>1 – Vi foreslår, at der oprettes et ”datarum” indenfor kort tidshorisont hvor </a:t>
            </a:r>
            <a:r>
              <a:rPr lang="da-DK" sz="2100" dirty="0" err="1"/>
              <a:t>ca</a:t>
            </a:r>
            <a:r>
              <a:rPr lang="da-DK" sz="2100" dirty="0"/>
              <a:t> 3-4 regnskabskyndige forbrugere får fuld adgang til økonomirapportering, bestyrelsesreferater, projektreferater, ansættelseskontrakter, anmærkninger fra forsyningstilsynet, revisionsprotokollat og alle andre relevant dokumentation. Resultatet vil blive delt på TKVV hjemmeside og Facebook naturligvis med respekt for GDPR lov etc.</a:t>
            </a:r>
          </a:p>
          <a:p>
            <a:pPr marL="0" indent="0">
              <a:buNone/>
            </a:pPr>
            <a:r>
              <a:rPr lang="da-DK" sz="2100" dirty="0"/>
              <a:t>2 – Vi ønsker et opgør med §5 omkring udtrædelse af fjernvarmetilslutningen. Hvis man er konkurrencedygtig, bør det ikke være nødvendigt at stavnsbinde folk i over 18 måneder, samt stille ukendte udgifter til udsigt.</a:t>
            </a:r>
          </a:p>
          <a:p>
            <a:pPr marL="0" indent="0">
              <a:buNone/>
            </a:pPr>
            <a:r>
              <a:rPr lang="da-DK" sz="2100" dirty="0"/>
              <a:t>3 – Vi ønsker klarhed omkring den manglende orientering ved økonomien op til indkaldelse af ordinær generalforsamling. Hvorfor var der ikke noget om prisstigning og underskud på dagsorden ? </a:t>
            </a:r>
          </a:p>
          <a:p>
            <a:pPr marL="0" indent="0">
              <a:buNone/>
            </a:pPr>
            <a:r>
              <a:rPr lang="da-DK" sz="2100" dirty="0"/>
              <a:t>4 – Vi ønsker en grundig og uvildig gennemgang af de anlægsprojekter, hvor forbrugerne er tilkoblet gratis, og disse projekters indflydelse på fjernvarmeprisen i dag.</a:t>
            </a:r>
          </a:p>
          <a:p>
            <a:pPr marL="0" indent="0">
              <a:buNone/>
            </a:pPr>
            <a:r>
              <a:rPr lang="da-DK" sz="2100" dirty="0"/>
              <a:t>Ambitionen er at klarlægge om der har været en ulovlig pris øgning for eksisterende forbrugere. Resultatet af undersøgelsen skal offentliggøres.</a:t>
            </a:r>
          </a:p>
          <a:p>
            <a:pPr marL="0" indent="0">
              <a:buNone/>
            </a:pPr>
            <a:r>
              <a:rPr lang="da-DK" sz="2100" dirty="0"/>
              <a:t>Fra 7 bekymrede forbrugere.</a:t>
            </a:r>
          </a:p>
          <a:p>
            <a:pPr marL="0" indent="0">
              <a:buNone/>
            </a:pPr>
            <a:r>
              <a:rPr lang="da-DK" sz="1800" dirty="0"/>
              <a:t>  </a:t>
            </a:r>
          </a:p>
        </p:txBody>
      </p:sp>
      <p:sp>
        <p:nvSpPr>
          <p:cNvPr id="4" name="Tekstfelt 3">
            <a:extLst>
              <a:ext uri="{FF2B5EF4-FFF2-40B4-BE49-F238E27FC236}">
                <a16:creationId xmlns:a16="http://schemas.microsoft.com/office/drawing/2014/main" id="{8F3D229D-47A5-5E04-CBE4-DCD6107E9864}"/>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8009453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A6B0DC-B31B-DCEB-FC10-07A63863693E}"/>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39775187-1554-5BA0-8807-FF225D96C2D7}"/>
              </a:ext>
            </a:extLst>
          </p:cNvPr>
          <p:cNvSpPr>
            <a:spLocks noGrp="1"/>
          </p:cNvSpPr>
          <p:nvPr>
            <p:ph idx="1"/>
          </p:nvPr>
        </p:nvSpPr>
        <p:spPr/>
        <p:txBody>
          <a:bodyPr>
            <a:normAutofit/>
          </a:bodyPr>
          <a:lstStyle/>
          <a:p>
            <a:r>
              <a:rPr lang="da-DK" sz="1800" i="1" dirty="0"/>
              <a:t>1 – Vi foreslår, at der oprettes et ”datarum” indenfor kort tidshorisont hvor </a:t>
            </a:r>
            <a:r>
              <a:rPr lang="da-DK" sz="1800" i="1" dirty="0" err="1"/>
              <a:t>ca</a:t>
            </a:r>
            <a:r>
              <a:rPr lang="da-DK" sz="1800" i="1" dirty="0"/>
              <a:t> 3-4 regnskabskyndige forbrugere får fuld adgang til økonomirapportering, bestyrelsesreferater, projektreferater, ansættelseskontrakter, anmærkninger fra forsyningstilsynet, revisionsprotokollat og alle andre relevant dokumentation. Resultatet vil blive delt på TKVV hjemmeside og Facebook naturligvis med respekt for GDPR lov etc.</a:t>
            </a:r>
          </a:p>
          <a:p>
            <a:r>
              <a:rPr lang="da-DK" sz="1800" dirty="0"/>
              <a:t>SVAR : Vi mener ikke dette er realistisk. Hvem skal vælge disse mennesker, og hvor skal begrænsningerne være ? Hvem skal vurdere hvad der er relevant og ikke relevant ?  Hvordan skal disse mennesker vurdere hvordan værket performer ? Skal der en vedtægtsændring til at dette er muligt ? </a:t>
            </a:r>
          </a:p>
          <a:p>
            <a:r>
              <a:rPr lang="da-DK" sz="1800" dirty="0"/>
              <a:t>Dette er en opgave for en bestyrelse og ikke er arbejdsgruppe. </a:t>
            </a:r>
          </a:p>
          <a:p>
            <a:r>
              <a:rPr lang="da-DK" sz="1800" dirty="0"/>
              <a:t>Det er derfor bestyrelsens beslutning, at der straks herefter indkaldes til en ny ekstraordinær generalforsamling, med et punkt på dagsorden : Valg af ny bestyrelse. </a:t>
            </a:r>
            <a:r>
              <a:rPr lang="da-DK" sz="1800" dirty="0" err="1"/>
              <a:t>Dvs</a:t>
            </a:r>
            <a:r>
              <a:rPr lang="da-DK" sz="1800" dirty="0"/>
              <a:t> at alle bestyrelsesmedlemmer sætter deres mandat til rådighed og der kan dermed vælges en helt ny bestyrelse. Denne afholdes midt i Juni – 2025, og der er de 7 bekymrede forbrugere meget velkomne til at stille op til bestyrelsen.</a:t>
            </a:r>
          </a:p>
          <a:p>
            <a:endParaRPr lang="da-DK" sz="1800" dirty="0"/>
          </a:p>
        </p:txBody>
      </p:sp>
      <p:sp>
        <p:nvSpPr>
          <p:cNvPr id="4" name="Tekstfelt 3">
            <a:extLst>
              <a:ext uri="{FF2B5EF4-FFF2-40B4-BE49-F238E27FC236}">
                <a16:creationId xmlns:a16="http://schemas.microsoft.com/office/drawing/2014/main" id="{E3D6DE17-4F81-C724-CF2E-3DA7EDAD109D}"/>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9898887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0CB7AC-C712-815A-FB52-5544CC3DD89A}"/>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CCACDE7D-E7F4-1E00-3ECD-BFA4A8CE5364}"/>
              </a:ext>
            </a:extLst>
          </p:cNvPr>
          <p:cNvSpPr>
            <a:spLocks noGrp="1"/>
          </p:cNvSpPr>
          <p:nvPr>
            <p:ph idx="1"/>
          </p:nvPr>
        </p:nvSpPr>
        <p:spPr>
          <a:xfrm>
            <a:off x="838200" y="1825625"/>
            <a:ext cx="10515600" cy="4667250"/>
          </a:xfrm>
        </p:spPr>
        <p:txBody>
          <a:bodyPr>
            <a:normAutofit/>
          </a:bodyPr>
          <a:lstStyle/>
          <a:p>
            <a:r>
              <a:rPr lang="da-DK" sz="1800" i="1" dirty="0"/>
              <a:t>2 – Vi ønsker et opgør med §5 omkring udtrædelse af fjernvarmetilslutningen. Hvis man er konkurrencedygtig, bør det ikke være nødvendigt at stavnsbinde folk i over 18 måneder, samt stille ukendte udgifter til udsigt.</a:t>
            </a:r>
          </a:p>
          <a:p>
            <a:r>
              <a:rPr lang="da-DK" sz="1800" dirty="0"/>
              <a:t>SVAR : Dette fællesskab fungerer kun hvis man står sammen. Hvis man pludselig tillader alle at komme ind og ud som man lyster, sætter man de resterende forbrugere i en meget dårlig situation. Værket har ikke mulighed for at være omstillingsparat, hvis alle pludselig kan komme ind og ud med kort varsel.</a:t>
            </a:r>
          </a:p>
          <a:p>
            <a:r>
              <a:rPr lang="da-DK" sz="1800" dirty="0"/>
              <a:t>Hele værkets produktionsanlæg og medarbejderstab er dimensioneret efter de forbrugere vi har, og derfor er der brug for 18 </a:t>
            </a:r>
            <a:r>
              <a:rPr lang="da-DK" sz="1800" dirty="0" err="1"/>
              <a:t>mdr</a:t>
            </a:r>
            <a:r>
              <a:rPr lang="da-DK" sz="1800" dirty="0"/>
              <a:t> varsel ved udtrædelse.</a:t>
            </a:r>
          </a:p>
          <a:p>
            <a:r>
              <a:rPr lang="da-DK" sz="1800" dirty="0"/>
              <a:t>TKVV har ret til at kræve en godtgørelse når en kunde træder ud, fordi TKVV har foretaget investeringer og påtaget sig faste omkostninger baseret på kundens tilmelding.</a:t>
            </a:r>
          </a:p>
          <a:p>
            <a:r>
              <a:rPr lang="da-DK" sz="1800" dirty="0">
                <a:solidFill>
                  <a:srgbClr val="000000"/>
                </a:solidFill>
                <a:effectLst/>
                <a:latin typeface="Arial" panose="020B0604020202020204" pitchFamily="34" charset="0"/>
                <a:ea typeface="Aptos" panose="020B0004020202020204" pitchFamily="34" charset="0"/>
                <a:cs typeface="Aptos" panose="020B0004020202020204" pitchFamily="34" charset="0"/>
              </a:rPr>
              <a:t>Hvis kunden uden kompensation forsvinder, vil de øvrige forbrugere uretmæssigt skulle bære disse ekstra omkostninger, hvilket strider mod princippet om kostægte tarifering og hvile-i-sig-selv-princippet i varmeforsyningsloven.</a:t>
            </a:r>
            <a:endParaRPr lang="da-DK" sz="1800" dirty="0">
              <a:effectLst/>
              <a:latin typeface="Aptos" panose="020B0004020202020204" pitchFamily="34" charset="0"/>
              <a:ea typeface="Aptos" panose="020B0004020202020204" pitchFamily="34" charset="0"/>
              <a:cs typeface="Aptos" panose="020B0004020202020204" pitchFamily="34" charset="0"/>
            </a:endParaRPr>
          </a:p>
          <a:p>
            <a:r>
              <a:rPr lang="da-DK" sz="1800" dirty="0"/>
              <a:t>Der foreligger pt flere domme der stadfæster, at 18 måneders binding  er en rimelig bindingsperiode.</a:t>
            </a:r>
          </a:p>
        </p:txBody>
      </p:sp>
      <p:sp>
        <p:nvSpPr>
          <p:cNvPr id="4" name="Tekstfelt 3">
            <a:extLst>
              <a:ext uri="{FF2B5EF4-FFF2-40B4-BE49-F238E27FC236}">
                <a16:creationId xmlns:a16="http://schemas.microsoft.com/office/drawing/2014/main" id="{FE277AE0-49E7-C8DE-3C2A-399801B8125C}"/>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4071782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21DD16-6E57-08AD-1F28-BED1127E081A}"/>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6DD20594-42F7-5B57-2306-C4DAEE50CD0B}"/>
              </a:ext>
            </a:extLst>
          </p:cNvPr>
          <p:cNvSpPr>
            <a:spLocks noGrp="1"/>
          </p:cNvSpPr>
          <p:nvPr>
            <p:ph idx="1"/>
          </p:nvPr>
        </p:nvSpPr>
        <p:spPr/>
        <p:txBody>
          <a:bodyPr/>
          <a:lstStyle/>
          <a:p>
            <a:r>
              <a:rPr lang="da-DK" sz="1800" i="1" dirty="0"/>
              <a:t>3 – Vi ønsker klarhed omkring den manglende orientering ved økonomien op til indkaldelse af ordinær generalforsamling. Hvorfor var der ikke noget om prisstigning og underskud på dagsorden ? </a:t>
            </a:r>
          </a:p>
          <a:p>
            <a:r>
              <a:rPr lang="da-DK" sz="1800" dirty="0"/>
              <a:t>SVAR: Som tidligere nævnt, ville vi ikke melde noget konkret ud, da den endelige beslutning og stigningens størrelse ikke var truffet. </a:t>
            </a:r>
          </a:p>
          <a:p>
            <a:r>
              <a:rPr lang="da-DK" sz="1800" dirty="0"/>
              <a:t>TKVV burde dog have lagt op til en betragtelig prisstigning i indkaldelse til generalforsamling selvom vi ikke kendte det eksakte beløb. Denne kommunikative fejl erkender vi.</a:t>
            </a:r>
          </a:p>
          <a:p>
            <a:pPr marL="0" indent="0">
              <a:buNone/>
            </a:pPr>
            <a:endParaRPr lang="da-DK" dirty="0"/>
          </a:p>
        </p:txBody>
      </p:sp>
      <p:sp>
        <p:nvSpPr>
          <p:cNvPr id="4" name="Tekstfelt 3">
            <a:extLst>
              <a:ext uri="{FF2B5EF4-FFF2-40B4-BE49-F238E27FC236}">
                <a16:creationId xmlns:a16="http://schemas.microsoft.com/office/drawing/2014/main" id="{52327FAF-F0A6-4EDF-900B-42A8388B79BE}"/>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551128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33982D-D779-EDF3-70BE-FDE28CD70F23}"/>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7ED4D35B-5213-4525-0DA3-0706256F25F7}"/>
              </a:ext>
            </a:extLst>
          </p:cNvPr>
          <p:cNvSpPr>
            <a:spLocks noGrp="1"/>
          </p:cNvSpPr>
          <p:nvPr>
            <p:ph idx="1"/>
          </p:nvPr>
        </p:nvSpPr>
        <p:spPr/>
        <p:txBody>
          <a:bodyPr/>
          <a:lstStyle/>
          <a:p>
            <a:r>
              <a:rPr lang="da-DK" sz="1800" i="1" dirty="0"/>
              <a:t>4 – Vi ønsker en grundig og uvildig gennemgang af de anlægsprojekter, hvor forbrugerne er tilkoblet gratis, og disse projekters indflydelse på fjernvarmeprisen i dag. Ambitionen er at klarlægge om der har været en ulovlig pris øgning for eksisterende forbrugere. Resultatet af undersøgelsen skal offentliggøres.</a:t>
            </a:r>
          </a:p>
          <a:p>
            <a:r>
              <a:rPr lang="da-DK" sz="1800" dirty="0"/>
              <a:t>SVAR: Der er ikke udarbejdet en genberegning på projektet endnu, så det er svært at sige om det har koster de eksisterende forbrugere nogen penge. </a:t>
            </a:r>
          </a:p>
          <a:p>
            <a:r>
              <a:rPr lang="da-DK" sz="1800" dirty="0"/>
              <a:t>Vi kan dog sige at projektet er blevet en del dyrere end forventet.</a:t>
            </a:r>
          </a:p>
          <a:p>
            <a:r>
              <a:rPr lang="da-DK" sz="1800" dirty="0"/>
              <a:t>Vi må også påpege, at den eneste virkning dette projekt har på vores regnskab, er en retssag og en lidt  senere tilmelding på nogle af forbrugerne.</a:t>
            </a:r>
          </a:p>
          <a:p>
            <a:r>
              <a:rPr lang="da-DK" sz="1800" dirty="0"/>
              <a:t>TKVV vil selvfølgelig kigge ind i, om der er ændringer der giver anledning til at genberegne projektet.</a:t>
            </a:r>
          </a:p>
          <a:p>
            <a:r>
              <a:rPr lang="da-DK" sz="1800" dirty="0"/>
              <a:t>En genberegning er også en bekostelig affære, så dette bliver kun iværksat hvis vi ser det nødvendigt.</a:t>
            </a:r>
            <a:endParaRPr lang="da-DK" dirty="0"/>
          </a:p>
        </p:txBody>
      </p:sp>
      <p:sp>
        <p:nvSpPr>
          <p:cNvPr id="4" name="Tekstfelt 3">
            <a:extLst>
              <a:ext uri="{FF2B5EF4-FFF2-40B4-BE49-F238E27FC236}">
                <a16:creationId xmlns:a16="http://schemas.microsoft.com/office/drawing/2014/main" id="{A9729891-3AE1-A259-B09C-52F0E74C049B}"/>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8398316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4EDB89-209E-F510-0523-4396B55FD8C0}"/>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01C02C3B-D723-463C-55A8-CF4506842338}"/>
              </a:ext>
            </a:extLst>
          </p:cNvPr>
          <p:cNvSpPr>
            <a:spLocks noGrp="1"/>
          </p:cNvSpPr>
          <p:nvPr>
            <p:ph idx="1"/>
          </p:nvPr>
        </p:nvSpPr>
        <p:spPr>
          <a:xfrm>
            <a:off x="838200" y="1435608"/>
            <a:ext cx="10515600" cy="5057267"/>
          </a:xfrm>
        </p:spPr>
        <p:txBody>
          <a:bodyPr>
            <a:normAutofit fontScale="85000" lnSpcReduction="10000"/>
          </a:bodyPr>
          <a:lstStyle/>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1: TKVV bedes afklare inden mødets begyndelse hvem som tager referat, hvordan det gøres og hvordan det formidles efterfølgende.</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2: TKVV bør på mødet forholde sig til prissætning versus andre værker,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evt</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jvf</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forsyningstilsynets statistik!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marL="342900" lvl="0" indent="-342900">
              <a:buSzPts val="1000"/>
              <a:buFont typeface="Symbol" panose="05050102010706020507" pitchFamily="18" charset="2"/>
              <a:buChar char=""/>
              <a:tabLst>
                <a:tab pos="457200" algn="l"/>
              </a:tabLst>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Vi behøver faktuelle tal og sammenligning med omkringliggende værker. Hvis TKVV ikke selv kan lave disse tal kan I få hjælp af os!</a:t>
            </a:r>
            <a:endParaRPr lang="da-DK" sz="1800" dirty="0">
              <a:solidFill>
                <a:srgbClr val="000000"/>
              </a:solidFill>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3: Hvorfor blev der ikke på indkaldelse til general forsamling nævnt at der ville blive informeret om disse prisstigninger.</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4: Vi kan ikke finde budget 2025 på hjemmeside, og vi mangler investeringsplan.</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5: Kan I forklare hvordan I ikke har kunnet opdage at der sivede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ca</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én million ud af kasse hver måned?</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6: Hvor længe forventer I eleveret varmeudgift ekstra for manglende indtægter og projekt Ølholm?</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7: Hvordan kan TKVV forvente at man kan tilknytte Ølholm og fuglekvarteret +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evt</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andre gratis når i princippet alle andre betaler for tilslutning? Eks +40.000 dkk (Vejle)</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8: Kan man sende efterregning til brugere som tidligere er tilknyttet gratis for at få regnskabet til at balancere? Eller med andre ord, overholde lovgivningen som siger at projekter ikke må belaste eksisterende brugere?</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9: Hvordan vurderer TKVV mulighederne for yderligere tilslutninger de kommende år med de prisudsving og prissætning som nu ligger for dagen!</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10: Er Hedensted kommune inviteret til informationsmødet og har de mulighed for at give deres perspektiv på priserne i Tørring, deres indflydelse på huspriserne og generelt for Tørrings udviklings potentiale.</a:t>
            </a:r>
            <a:endParaRPr lang="da-DK" sz="1800" dirty="0">
              <a:effectLst/>
              <a:latin typeface="Aptos" panose="020B0004020202020204" pitchFamily="34" charset="0"/>
              <a:ea typeface="Aptos" panose="020B0004020202020204" pitchFamily="34" charset="0"/>
              <a:cs typeface="Aptos" panose="020B0004020202020204" pitchFamily="34" charset="0"/>
            </a:endParaRPr>
          </a:p>
          <a:p>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11: Hvordan er TKVV beslutningsprocesser? Tænker særligt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ift</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beføjelser og mandat. eksempelvis om der er flere øjne på projekter, hvor store projekter kan TKVV Bestyrelse og Ledelse selvstændigt godkende, og lign?</a:t>
            </a:r>
            <a:endParaRPr lang="da-DK" sz="1800" dirty="0">
              <a:effectLst/>
              <a:latin typeface="Aptos" panose="020B0004020202020204" pitchFamily="34" charset="0"/>
              <a:ea typeface="Aptos" panose="020B0004020202020204" pitchFamily="34" charset="0"/>
              <a:cs typeface="Aptos" panose="020B0004020202020204" pitchFamily="34" charset="0"/>
            </a:endParaRPr>
          </a:p>
          <a:p>
            <a:endParaRPr lang="da-DK" dirty="0"/>
          </a:p>
        </p:txBody>
      </p:sp>
      <p:sp>
        <p:nvSpPr>
          <p:cNvPr id="4" name="Tekstfelt 3">
            <a:extLst>
              <a:ext uri="{FF2B5EF4-FFF2-40B4-BE49-F238E27FC236}">
                <a16:creationId xmlns:a16="http://schemas.microsoft.com/office/drawing/2014/main" id="{CD8EED34-38CE-09B7-36C2-B968695D1DB5}"/>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91084818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F81082C-2CFF-ADB4-D598-53CDBDB162B8}"/>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420ABF2C-05DB-712C-DCB9-CE6F9F3CBA0E}"/>
              </a:ext>
            </a:extLst>
          </p:cNvPr>
          <p:cNvSpPr>
            <a:spLocks noGrp="1"/>
          </p:cNvSpPr>
          <p:nvPr>
            <p:ph idx="1"/>
          </p:nvPr>
        </p:nvSpPr>
        <p:spPr/>
        <p:txBody>
          <a:bodyPr/>
          <a:lstStyle/>
          <a:p>
            <a:pPr>
              <a:buNone/>
            </a:pPr>
            <a:r>
              <a:rPr lang="da-DK" sz="1800" b="1"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Spørgsmål til bestyrelsen:</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Hvordan forholder bestyrelsen sig til deres roller og ansvar set i lyset af nuværende situation:</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-    Strategisk planlægning</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-    Tilsyn med ledelsen</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-    Økonomisk overvågning</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-    Risiko styring</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-    Overholdelse af lovgivning og regulativer</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-    Interessevaretagelse af kundernes interesser</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marL="0" indent="0">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-    Sikring af etik og bæredygtighed.</a:t>
            </a:r>
            <a:endParaRPr lang="da-DK" sz="1800" dirty="0">
              <a:effectLst/>
              <a:latin typeface="Aptos" panose="020B0004020202020204" pitchFamily="34" charset="0"/>
              <a:ea typeface="Aptos" panose="020B0004020202020204" pitchFamily="34" charset="0"/>
              <a:cs typeface="Aptos" panose="020B0004020202020204" pitchFamily="34" charset="0"/>
            </a:endParaRPr>
          </a:p>
          <a:p>
            <a:endParaRPr lang="da-DK" dirty="0"/>
          </a:p>
          <a:p>
            <a:endParaRPr lang="da-DK" dirty="0"/>
          </a:p>
        </p:txBody>
      </p:sp>
      <p:sp>
        <p:nvSpPr>
          <p:cNvPr id="4" name="Tekstfelt 3">
            <a:extLst>
              <a:ext uri="{FF2B5EF4-FFF2-40B4-BE49-F238E27FC236}">
                <a16:creationId xmlns:a16="http://schemas.microsoft.com/office/drawing/2014/main" id="{5F929F35-3965-1383-6E55-FC34F82544F6}"/>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07765333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F0BAFC-F854-A9DB-1DEC-8F7D56D47524}"/>
              </a:ext>
            </a:extLst>
          </p:cNvPr>
          <p:cNvSpPr>
            <a:spLocks noGrp="1"/>
          </p:cNvSpPr>
          <p:nvPr>
            <p:ph type="title"/>
          </p:nvPr>
        </p:nvSpPr>
        <p:spPr/>
        <p:txBody>
          <a:bodyPr>
            <a:normAutofit/>
          </a:bodyPr>
          <a:lstStyle/>
          <a:p>
            <a:r>
              <a:rPr lang="da-DK" sz="3000" dirty="0"/>
              <a:t>Forslag fra en gruppe forbrugere : </a:t>
            </a:r>
          </a:p>
        </p:txBody>
      </p:sp>
      <p:sp>
        <p:nvSpPr>
          <p:cNvPr id="3" name="Pladsholder til indhold 2">
            <a:extLst>
              <a:ext uri="{FF2B5EF4-FFF2-40B4-BE49-F238E27FC236}">
                <a16:creationId xmlns:a16="http://schemas.microsoft.com/office/drawing/2014/main" id="{75FCE0B2-039E-8260-ECB3-F7E6B1E0E675}"/>
              </a:ext>
            </a:extLst>
          </p:cNvPr>
          <p:cNvSpPr>
            <a:spLocks noGrp="1"/>
          </p:cNvSpPr>
          <p:nvPr>
            <p:ph idx="1"/>
          </p:nvPr>
        </p:nvSpPr>
        <p:spPr/>
        <p:txBody>
          <a:bodyPr>
            <a:normAutofit fontScale="92500" lnSpcReduction="20000"/>
          </a:bodyPr>
          <a:lstStyle/>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Hvordan vurderer I at bestyrelsen opfylder de kvalifikationer som oplistes,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bla</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-    Branchekendskab</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-    Økonomiforståelse</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-    Bestyrelses erfaring</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Der forventes at bestyrelses medlemmer deltager i relevante kurser.</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Vil I informere forsamlingen om bestyrelses medlemmerne faktisk besidder disse kvalifikationer samt hvor mange kurser de evt. har deltaget i for at dygtiggøre sig indenfor fjernvarme feltet.</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Bestyrelsen holder 8-10 møder årligt, </a:t>
            </a:r>
            <a:r>
              <a:rPr lang="da-DK" sz="1800" dirty="0" err="1">
                <a:solidFill>
                  <a:srgbClr val="000000"/>
                </a:solidFill>
                <a:effectLst/>
                <a:latin typeface="Calibri" panose="020F0502020204030204" pitchFamily="34" charset="0"/>
                <a:ea typeface="Times New Roman" panose="02020603050405020304" pitchFamily="18" charset="0"/>
                <a:cs typeface="Aptos" panose="020B0004020202020204" pitchFamily="34" charset="0"/>
              </a:rPr>
              <a:t>jvf</a:t>
            </a: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jeres hjemmeside.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På hvilket møde i 2025 gik det op for bestyrelsen at der var økonomiske problemer. Dvs. sammenhæng imellem budget og driftsomkostninger. </a:t>
            </a:r>
            <a:endParaRPr lang="da-DK" sz="1800" dirty="0">
              <a:effectLst/>
              <a:latin typeface="Aptos" panose="020B0004020202020204" pitchFamily="34" charset="0"/>
              <a:ea typeface="Aptos" panose="020B0004020202020204" pitchFamily="34" charset="0"/>
              <a:cs typeface="Aptos" panose="020B0004020202020204" pitchFamily="34" charset="0"/>
            </a:endParaRPr>
          </a:p>
          <a:p>
            <a:pPr>
              <a:buNone/>
            </a:pPr>
            <a:r>
              <a:rPr lang="da-DK" sz="1800" dirty="0">
                <a:solidFill>
                  <a:srgbClr val="000000"/>
                </a:solidFill>
                <a:effectLst/>
                <a:latin typeface="Calibri" panose="020F0502020204030204" pitchFamily="34" charset="0"/>
                <a:ea typeface="Times New Roman" panose="02020603050405020304" pitchFamily="18" charset="0"/>
                <a:cs typeface="Aptos" panose="020B0004020202020204" pitchFamily="34" charset="0"/>
              </a:rPr>
              <a:t> </a:t>
            </a:r>
            <a:endParaRPr lang="da-DK" sz="1800" dirty="0">
              <a:effectLst/>
              <a:latin typeface="Aptos" panose="020B0004020202020204" pitchFamily="34" charset="0"/>
              <a:ea typeface="Aptos" panose="020B0004020202020204" pitchFamily="34" charset="0"/>
              <a:cs typeface="Aptos" panose="020B0004020202020204" pitchFamily="34" charset="0"/>
            </a:endParaRPr>
          </a:p>
        </p:txBody>
      </p:sp>
      <p:sp>
        <p:nvSpPr>
          <p:cNvPr id="4" name="Tekstfelt 3">
            <a:extLst>
              <a:ext uri="{FF2B5EF4-FFF2-40B4-BE49-F238E27FC236}">
                <a16:creationId xmlns:a16="http://schemas.microsoft.com/office/drawing/2014/main" id="{5D0FC68F-DD9F-FA43-84A4-1999F73CAA65}"/>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7979131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81731B-99FF-5517-30F3-2C29601D26B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0EA9F95-AA95-DCF7-3690-05357EF04D51}"/>
              </a:ext>
            </a:extLst>
          </p:cNvPr>
          <p:cNvSpPr>
            <a:spLocks noGrp="1"/>
          </p:cNvSpPr>
          <p:nvPr>
            <p:ph type="title"/>
          </p:nvPr>
        </p:nvSpPr>
        <p:spPr/>
        <p:txBody>
          <a:bodyPr/>
          <a:lstStyle/>
          <a:p>
            <a:r>
              <a:rPr lang="da-DK" dirty="0"/>
              <a:t>Dagsorden:</a:t>
            </a:r>
          </a:p>
        </p:txBody>
      </p:sp>
      <p:sp>
        <p:nvSpPr>
          <p:cNvPr id="3" name="Pladsholder til indhold 2">
            <a:extLst>
              <a:ext uri="{FF2B5EF4-FFF2-40B4-BE49-F238E27FC236}">
                <a16:creationId xmlns:a16="http://schemas.microsoft.com/office/drawing/2014/main" id="{94CEF2A7-3DE5-5469-815B-32EE1B1DCAEF}"/>
              </a:ext>
            </a:extLst>
          </p:cNvPr>
          <p:cNvSpPr>
            <a:spLocks noGrp="1"/>
          </p:cNvSpPr>
          <p:nvPr>
            <p:ph idx="1"/>
          </p:nvPr>
        </p:nvSpPr>
        <p:spPr/>
        <p:txBody>
          <a:bodyPr>
            <a:normAutofit/>
          </a:bodyPr>
          <a:lstStyle/>
          <a:p>
            <a:pPr marL="0" indent="0">
              <a:buNone/>
            </a:pPr>
            <a:r>
              <a:rPr lang="da-DK" dirty="0"/>
              <a:t>1 – Ordstyrer</a:t>
            </a:r>
          </a:p>
          <a:p>
            <a:pPr marL="0" indent="0">
              <a:buNone/>
            </a:pPr>
            <a:endParaRPr lang="da-DK" dirty="0"/>
          </a:p>
          <a:p>
            <a:pPr marL="0" indent="0">
              <a:buNone/>
            </a:pPr>
            <a:r>
              <a:rPr lang="da-DK" dirty="0"/>
              <a:t>2-  Information om Kraftvarmeværkets aktuelle situation</a:t>
            </a:r>
          </a:p>
          <a:p>
            <a:pPr marL="0" indent="0">
              <a:buNone/>
            </a:pPr>
            <a:r>
              <a:rPr lang="da-DK" dirty="0"/>
              <a:t>	</a:t>
            </a:r>
          </a:p>
          <a:p>
            <a:pPr marL="0" indent="0">
              <a:buNone/>
            </a:pPr>
            <a:r>
              <a:rPr lang="da-DK" b="1" dirty="0"/>
              <a:t>3 – Kommentarer og spørgsmål fra salen</a:t>
            </a:r>
          </a:p>
          <a:p>
            <a:pPr marL="0" indent="0">
              <a:buNone/>
            </a:pPr>
            <a:endParaRPr lang="da-DK" dirty="0"/>
          </a:p>
          <a:p>
            <a:pPr marL="0" indent="0">
              <a:buNone/>
            </a:pPr>
            <a:r>
              <a:rPr lang="da-DK" dirty="0"/>
              <a:t>4 - Bestyrelsens konklusion og afsluttende bemærkninger</a:t>
            </a:r>
          </a:p>
        </p:txBody>
      </p:sp>
      <p:sp>
        <p:nvSpPr>
          <p:cNvPr id="4" name="Tekstfelt 3">
            <a:extLst>
              <a:ext uri="{FF2B5EF4-FFF2-40B4-BE49-F238E27FC236}">
                <a16:creationId xmlns:a16="http://schemas.microsoft.com/office/drawing/2014/main" id="{EB1A8C25-B4AA-E025-364C-480BCA1FEFEB}"/>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924846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0969E8-A612-DA9C-7AA0-3ED1FA0F155A}"/>
              </a:ext>
            </a:extLst>
          </p:cNvPr>
          <p:cNvSpPr>
            <a:spLocks noGrp="1"/>
          </p:cNvSpPr>
          <p:nvPr>
            <p:ph type="title"/>
          </p:nvPr>
        </p:nvSpPr>
        <p:spPr/>
        <p:txBody>
          <a:bodyPr/>
          <a:lstStyle/>
          <a:p>
            <a:r>
              <a:rPr lang="da-DK" dirty="0"/>
              <a:t>Dagsorden:</a:t>
            </a:r>
          </a:p>
        </p:txBody>
      </p:sp>
      <p:sp>
        <p:nvSpPr>
          <p:cNvPr id="3" name="Pladsholder til indhold 2">
            <a:extLst>
              <a:ext uri="{FF2B5EF4-FFF2-40B4-BE49-F238E27FC236}">
                <a16:creationId xmlns:a16="http://schemas.microsoft.com/office/drawing/2014/main" id="{2FC95C97-E7BD-F8D7-FB6B-C42B6400938C}"/>
              </a:ext>
            </a:extLst>
          </p:cNvPr>
          <p:cNvSpPr>
            <a:spLocks noGrp="1"/>
          </p:cNvSpPr>
          <p:nvPr>
            <p:ph idx="1"/>
          </p:nvPr>
        </p:nvSpPr>
        <p:spPr/>
        <p:txBody>
          <a:bodyPr>
            <a:normAutofit fontScale="92500" lnSpcReduction="20000"/>
          </a:bodyPr>
          <a:lstStyle/>
          <a:p>
            <a:pPr marL="0" indent="0">
              <a:buNone/>
            </a:pPr>
            <a:r>
              <a:rPr lang="da-DK" dirty="0"/>
              <a:t>1 – Ordstyrer – Vi har taget vores advokater Jens Glavind og Louise Ravn Ankjær med. De kan være behjælpelige med at svare på juridiske spørgsmål, og Jens vil samtidig hjælpe med at dirigere debatten så alle bliver hørt. Det skal her præciseres, at Jens og Louise fra LRP Advokater intet har at gøre med vores retssag i mod &amp; Green Project.</a:t>
            </a:r>
          </a:p>
          <a:p>
            <a:pPr marL="0" indent="0">
              <a:buNone/>
            </a:pPr>
            <a:endParaRPr lang="da-DK" dirty="0"/>
          </a:p>
          <a:p>
            <a:pPr marL="0" indent="0">
              <a:buNone/>
            </a:pPr>
            <a:r>
              <a:rPr lang="da-DK" dirty="0"/>
              <a:t>2-  Information om Kraftvarmeværkets aktuelle situation</a:t>
            </a:r>
          </a:p>
          <a:p>
            <a:pPr marL="0" indent="0">
              <a:buNone/>
            </a:pPr>
            <a:r>
              <a:rPr lang="da-DK" dirty="0"/>
              <a:t>	</a:t>
            </a:r>
          </a:p>
          <a:p>
            <a:pPr marL="0" indent="0">
              <a:buNone/>
            </a:pPr>
            <a:r>
              <a:rPr lang="da-DK" dirty="0"/>
              <a:t>3 – Kommentarer og spørgsmål fra salen</a:t>
            </a:r>
          </a:p>
          <a:p>
            <a:pPr marL="0" indent="0">
              <a:buNone/>
            </a:pPr>
            <a:endParaRPr lang="da-DK" dirty="0"/>
          </a:p>
          <a:p>
            <a:pPr marL="0" indent="0">
              <a:buNone/>
            </a:pPr>
            <a:r>
              <a:rPr lang="da-DK" dirty="0"/>
              <a:t>4 - Bestyrelsens konklusion og afsluttende bemærkninger</a:t>
            </a:r>
          </a:p>
        </p:txBody>
      </p:sp>
      <p:sp>
        <p:nvSpPr>
          <p:cNvPr id="4" name="Tekstfelt 3">
            <a:extLst>
              <a:ext uri="{FF2B5EF4-FFF2-40B4-BE49-F238E27FC236}">
                <a16:creationId xmlns:a16="http://schemas.microsoft.com/office/drawing/2014/main" id="{841574F9-EF0E-6A64-F44E-521635C7E8AB}"/>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235951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73DBAD-A637-A960-D338-C8A91566E677}"/>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FFCCE02-43B7-6D5A-63B8-7F7C727469AF}"/>
              </a:ext>
            </a:extLst>
          </p:cNvPr>
          <p:cNvSpPr>
            <a:spLocks noGrp="1"/>
          </p:cNvSpPr>
          <p:nvPr>
            <p:ph type="title"/>
          </p:nvPr>
        </p:nvSpPr>
        <p:spPr/>
        <p:txBody>
          <a:bodyPr/>
          <a:lstStyle/>
          <a:p>
            <a:r>
              <a:rPr lang="da-DK" dirty="0"/>
              <a:t>Dagsorden:</a:t>
            </a:r>
          </a:p>
        </p:txBody>
      </p:sp>
      <p:sp>
        <p:nvSpPr>
          <p:cNvPr id="3" name="Pladsholder til indhold 2">
            <a:extLst>
              <a:ext uri="{FF2B5EF4-FFF2-40B4-BE49-F238E27FC236}">
                <a16:creationId xmlns:a16="http://schemas.microsoft.com/office/drawing/2014/main" id="{E060CE4C-E916-FEE3-3665-0E435DFE81CB}"/>
              </a:ext>
            </a:extLst>
          </p:cNvPr>
          <p:cNvSpPr>
            <a:spLocks noGrp="1"/>
          </p:cNvSpPr>
          <p:nvPr>
            <p:ph idx="1"/>
          </p:nvPr>
        </p:nvSpPr>
        <p:spPr/>
        <p:txBody>
          <a:bodyPr>
            <a:normAutofit/>
          </a:bodyPr>
          <a:lstStyle/>
          <a:p>
            <a:pPr marL="0" indent="0">
              <a:buNone/>
            </a:pPr>
            <a:r>
              <a:rPr lang="da-DK" dirty="0"/>
              <a:t>1 – Ordstyrer</a:t>
            </a:r>
          </a:p>
          <a:p>
            <a:pPr marL="0" indent="0">
              <a:buNone/>
            </a:pPr>
            <a:endParaRPr lang="da-DK" dirty="0"/>
          </a:p>
          <a:p>
            <a:pPr marL="0" indent="0">
              <a:buNone/>
            </a:pPr>
            <a:r>
              <a:rPr lang="da-DK" dirty="0"/>
              <a:t>2-  Information om Kraftvarmeværkets aktuelle situation</a:t>
            </a:r>
          </a:p>
          <a:p>
            <a:pPr marL="0" indent="0">
              <a:buNone/>
            </a:pPr>
            <a:r>
              <a:rPr lang="da-DK" dirty="0"/>
              <a:t>	</a:t>
            </a:r>
          </a:p>
          <a:p>
            <a:pPr marL="0" indent="0">
              <a:buNone/>
            </a:pPr>
            <a:r>
              <a:rPr lang="da-DK" dirty="0"/>
              <a:t>3 – Kommentarer og spørgsmål fra salen</a:t>
            </a:r>
          </a:p>
          <a:p>
            <a:pPr marL="0" indent="0">
              <a:buNone/>
            </a:pPr>
            <a:endParaRPr lang="da-DK" dirty="0"/>
          </a:p>
          <a:p>
            <a:pPr marL="0" indent="0">
              <a:buNone/>
            </a:pPr>
            <a:r>
              <a:rPr lang="da-DK" b="1" dirty="0"/>
              <a:t>4 - Bestyrelsens konklusion og afsluttende bemærkninger</a:t>
            </a:r>
          </a:p>
        </p:txBody>
      </p:sp>
      <p:sp>
        <p:nvSpPr>
          <p:cNvPr id="4" name="Tekstfelt 3">
            <a:extLst>
              <a:ext uri="{FF2B5EF4-FFF2-40B4-BE49-F238E27FC236}">
                <a16:creationId xmlns:a16="http://schemas.microsoft.com/office/drawing/2014/main" id="{10D78FA5-72BD-8801-DECB-2A39BA4E75E9}"/>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8213067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DD81A4-40DE-3F47-3FE3-C720B95650A8}"/>
              </a:ext>
            </a:extLst>
          </p:cNvPr>
          <p:cNvSpPr>
            <a:spLocks noGrp="1"/>
          </p:cNvSpPr>
          <p:nvPr>
            <p:ph type="title"/>
          </p:nvPr>
        </p:nvSpPr>
        <p:spPr/>
        <p:txBody>
          <a:bodyPr>
            <a:normAutofit/>
          </a:bodyPr>
          <a:lstStyle/>
          <a:p>
            <a:r>
              <a:rPr lang="da-DK" sz="3300" dirty="0"/>
              <a:t>6 - Bestyrelsens konklusion og afsluttende bemærkninger</a:t>
            </a:r>
            <a:br>
              <a:rPr lang="da-DK" dirty="0"/>
            </a:br>
            <a:endParaRPr lang="da-DK" dirty="0"/>
          </a:p>
        </p:txBody>
      </p:sp>
      <p:sp>
        <p:nvSpPr>
          <p:cNvPr id="3" name="Pladsholder til indhold 2">
            <a:extLst>
              <a:ext uri="{FF2B5EF4-FFF2-40B4-BE49-F238E27FC236}">
                <a16:creationId xmlns:a16="http://schemas.microsoft.com/office/drawing/2014/main" id="{E88B9021-ACA9-81C5-7537-7921B895FFD1}"/>
              </a:ext>
            </a:extLst>
          </p:cNvPr>
          <p:cNvSpPr>
            <a:spLocks noGrp="1"/>
          </p:cNvSpPr>
          <p:nvPr>
            <p:ph idx="1"/>
          </p:nvPr>
        </p:nvSpPr>
        <p:spPr/>
        <p:txBody>
          <a:bodyPr/>
          <a:lstStyle/>
          <a:p>
            <a:r>
              <a:rPr lang="da-DK" sz="2500" dirty="0"/>
              <a:t>Tak for alle spørgsmål og kommentarer.</a:t>
            </a:r>
          </a:p>
          <a:p>
            <a:r>
              <a:rPr lang="da-DK" sz="2500" dirty="0"/>
              <a:t>Bestyrelsen har forsøgt at svare som godt som muligt.</a:t>
            </a:r>
          </a:p>
          <a:p>
            <a:r>
              <a:rPr lang="da-DK" sz="2500" dirty="0"/>
              <a:t>Vi håber at så mange som muligt vil deltage i den ekstraordinære generalforsamling midt i Juni måned – 2025</a:t>
            </a:r>
          </a:p>
          <a:p>
            <a:pPr marL="0" indent="0">
              <a:buNone/>
            </a:pPr>
            <a:endParaRPr lang="da-DK" dirty="0"/>
          </a:p>
        </p:txBody>
      </p:sp>
      <p:sp>
        <p:nvSpPr>
          <p:cNvPr id="4" name="Tekstfelt 3">
            <a:extLst>
              <a:ext uri="{FF2B5EF4-FFF2-40B4-BE49-F238E27FC236}">
                <a16:creationId xmlns:a16="http://schemas.microsoft.com/office/drawing/2014/main" id="{506163BD-5B26-28CA-8868-AD76253411EC}"/>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119311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08E287-4E01-E942-C890-603E4BCCCB9B}"/>
              </a:ext>
            </a:extLst>
          </p:cNvPr>
          <p:cNvSpPr>
            <a:spLocks noGrp="1"/>
          </p:cNvSpPr>
          <p:nvPr>
            <p:ph type="title"/>
          </p:nvPr>
        </p:nvSpPr>
        <p:spPr/>
        <p:txBody>
          <a:bodyPr>
            <a:normAutofit/>
          </a:bodyPr>
          <a:lstStyle/>
          <a:p>
            <a:r>
              <a:rPr lang="da-DK" sz="3000" dirty="0"/>
              <a:t>Formålet med aftenens møde er at informere om : </a:t>
            </a:r>
          </a:p>
        </p:txBody>
      </p:sp>
      <p:sp>
        <p:nvSpPr>
          <p:cNvPr id="3" name="Pladsholder til indhold 2">
            <a:extLst>
              <a:ext uri="{FF2B5EF4-FFF2-40B4-BE49-F238E27FC236}">
                <a16:creationId xmlns:a16="http://schemas.microsoft.com/office/drawing/2014/main" id="{CC3E2AF3-7B40-EA9F-336B-A62415223EE8}"/>
              </a:ext>
            </a:extLst>
          </p:cNvPr>
          <p:cNvSpPr>
            <a:spLocks noGrp="1"/>
          </p:cNvSpPr>
          <p:nvPr>
            <p:ph idx="1"/>
          </p:nvPr>
        </p:nvSpPr>
        <p:spPr/>
        <p:txBody>
          <a:bodyPr>
            <a:normAutofit/>
          </a:bodyPr>
          <a:lstStyle/>
          <a:p>
            <a:r>
              <a:rPr lang="da-DK" sz="1800" dirty="0"/>
              <a:t>Hvad der gik galt med værkets økonomi i 2024</a:t>
            </a:r>
          </a:p>
          <a:p>
            <a:r>
              <a:rPr lang="da-DK" sz="1800" dirty="0"/>
              <a:t>Hvorfor der ikke blev rettet op undervejs i 2024</a:t>
            </a:r>
          </a:p>
          <a:p>
            <a:r>
              <a:rPr lang="da-DK" sz="1800" dirty="0"/>
              <a:t>Hvad der er bestyrelsens genopretningsplan</a:t>
            </a:r>
          </a:p>
          <a:p>
            <a:r>
              <a:rPr lang="da-DK" sz="1800" dirty="0"/>
              <a:t>Hvad bestyrelsen allerede har gjort</a:t>
            </a:r>
          </a:p>
          <a:p>
            <a:r>
              <a:rPr lang="da-DK" sz="1800" dirty="0"/>
              <a:t>Hvad bestyrelsen forventer sig i de kommende år</a:t>
            </a:r>
          </a:p>
        </p:txBody>
      </p:sp>
      <p:sp>
        <p:nvSpPr>
          <p:cNvPr id="4" name="Tekstfelt 3">
            <a:extLst>
              <a:ext uri="{FF2B5EF4-FFF2-40B4-BE49-F238E27FC236}">
                <a16:creationId xmlns:a16="http://schemas.microsoft.com/office/drawing/2014/main" id="{7FBDB740-CC96-0E77-C326-DA4800F8D2D2}"/>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8734780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6FC5ADE-3CAD-F828-BA40-D38E92228015}"/>
              </a:ext>
            </a:extLst>
          </p:cNvPr>
          <p:cNvSpPr>
            <a:spLocks noGrp="1"/>
          </p:cNvSpPr>
          <p:nvPr>
            <p:ph type="title"/>
          </p:nvPr>
        </p:nvSpPr>
        <p:spPr/>
        <p:txBody>
          <a:bodyPr>
            <a:normAutofit/>
          </a:bodyPr>
          <a:lstStyle/>
          <a:p>
            <a:r>
              <a:rPr lang="da-DK" sz="3000" dirty="0"/>
              <a:t>Vores håb er, at forbrugerne går fra mødet med en klar fornemmelse af:</a:t>
            </a:r>
          </a:p>
        </p:txBody>
      </p:sp>
      <p:sp>
        <p:nvSpPr>
          <p:cNvPr id="3" name="Pladsholder til indhold 2">
            <a:extLst>
              <a:ext uri="{FF2B5EF4-FFF2-40B4-BE49-F238E27FC236}">
                <a16:creationId xmlns:a16="http://schemas.microsoft.com/office/drawing/2014/main" id="{0E3875CB-A2EF-287B-FC14-AFF108057EE4}"/>
              </a:ext>
            </a:extLst>
          </p:cNvPr>
          <p:cNvSpPr>
            <a:spLocks noGrp="1"/>
          </p:cNvSpPr>
          <p:nvPr>
            <p:ph idx="1"/>
          </p:nvPr>
        </p:nvSpPr>
        <p:spPr/>
        <p:txBody>
          <a:bodyPr/>
          <a:lstStyle/>
          <a:p>
            <a:r>
              <a:rPr lang="da-DK" dirty="0"/>
              <a:t>At bestyrelsen klart erkender og dybt beklager at kommunikationen til forbrugerne har været for dårlig</a:t>
            </a:r>
          </a:p>
          <a:p>
            <a:r>
              <a:rPr lang="da-DK" dirty="0"/>
              <a:t>At bestyrelsen ikke ønsker at holde noget skjult</a:t>
            </a:r>
          </a:p>
          <a:p>
            <a:r>
              <a:rPr lang="da-DK" dirty="0"/>
              <a:t>At bestyrelsen er i gang med at udarbejde en langsigtet plan der vil blive præsenteret for alle forbrugerne midt i Juni – 2025.</a:t>
            </a:r>
          </a:p>
          <a:p>
            <a:r>
              <a:rPr lang="da-DK" dirty="0"/>
              <a:t>At bestyrelsen allerede har truffet en række konkrete beslutninger</a:t>
            </a:r>
          </a:p>
          <a:p>
            <a:pPr marL="0" indent="0">
              <a:buNone/>
            </a:pPr>
            <a:endParaRPr lang="da-DK" dirty="0"/>
          </a:p>
        </p:txBody>
      </p:sp>
      <p:sp>
        <p:nvSpPr>
          <p:cNvPr id="4" name="Tekstfelt 3">
            <a:extLst>
              <a:ext uri="{FF2B5EF4-FFF2-40B4-BE49-F238E27FC236}">
                <a16:creationId xmlns:a16="http://schemas.microsoft.com/office/drawing/2014/main" id="{B0882203-5EF1-F81D-9120-72B10DD1A46A}"/>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09138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485844-1CC4-95AA-6DDF-AE191606233A}"/>
              </a:ext>
            </a:extLst>
          </p:cNvPr>
          <p:cNvSpPr>
            <a:spLocks noGrp="1"/>
          </p:cNvSpPr>
          <p:nvPr>
            <p:ph type="title"/>
          </p:nvPr>
        </p:nvSpPr>
        <p:spPr/>
        <p:txBody>
          <a:bodyPr>
            <a:normAutofit/>
          </a:bodyPr>
          <a:lstStyle/>
          <a:p>
            <a:r>
              <a:rPr lang="da-DK" sz="3000" dirty="0"/>
              <a:t>Deltagere fra værket : </a:t>
            </a:r>
          </a:p>
        </p:txBody>
      </p:sp>
      <p:sp>
        <p:nvSpPr>
          <p:cNvPr id="3" name="Pladsholder til indhold 2">
            <a:extLst>
              <a:ext uri="{FF2B5EF4-FFF2-40B4-BE49-F238E27FC236}">
                <a16:creationId xmlns:a16="http://schemas.microsoft.com/office/drawing/2014/main" id="{331D793F-88F7-1142-6568-95DE186F736D}"/>
              </a:ext>
            </a:extLst>
          </p:cNvPr>
          <p:cNvSpPr>
            <a:spLocks noGrp="1"/>
          </p:cNvSpPr>
          <p:nvPr>
            <p:ph idx="1"/>
          </p:nvPr>
        </p:nvSpPr>
        <p:spPr/>
        <p:txBody>
          <a:bodyPr>
            <a:normAutofit/>
          </a:bodyPr>
          <a:lstStyle/>
          <a:p>
            <a:r>
              <a:rPr lang="da-DK" sz="2000" dirty="0"/>
              <a:t>4 medlemmer fra bestyrelsen</a:t>
            </a:r>
          </a:p>
          <a:p>
            <a:r>
              <a:rPr lang="da-DK" sz="2000" dirty="0"/>
              <a:t>Mads Damgaard (formand)</a:t>
            </a:r>
          </a:p>
          <a:p>
            <a:r>
              <a:rPr lang="da-DK" sz="2000" dirty="0"/>
              <a:t>Anette Lak Rasmussen (Næstformand)</a:t>
            </a:r>
          </a:p>
          <a:p>
            <a:r>
              <a:rPr lang="da-DK" sz="2000" dirty="0"/>
              <a:t>Anders N. Pedersen</a:t>
            </a:r>
          </a:p>
          <a:p>
            <a:r>
              <a:rPr lang="da-DK" sz="2000" dirty="0"/>
              <a:t>Kim Andersen</a:t>
            </a:r>
          </a:p>
          <a:p>
            <a:r>
              <a:rPr lang="da-DK" sz="2000" dirty="0"/>
              <a:t>Michael Falk Mandal er flyttet fra byen, og er udtrådt af bestyrelsen. Bestyrelsen har valgt ikke at indkalde en suppleant før dette møde, idet deltagelse i 1 enkelt bestyrelsesmøde, ville stille suppleanten i en helt urimelig situation. Suppleanten vil blive indkaldt umiddelbart herefter</a:t>
            </a:r>
          </a:p>
          <a:p>
            <a:r>
              <a:rPr lang="da-DK" sz="2000" dirty="0"/>
              <a:t>Direktør Torben Alex Nielsen</a:t>
            </a:r>
          </a:p>
          <a:p>
            <a:pPr marL="0" indent="0">
              <a:buNone/>
            </a:pPr>
            <a:endParaRPr lang="da-DK" sz="2000" dirty="0"/>
          </a:p>
        </p:txBody>
      </p:sp>
      <p:sp>
        <p:nvSpPr>
          <p:cNvPr id="4" name="Tekstfelt 3">
            <a:extLst>
              <a:ext uri="{FF2B5EF4-FFF2-40B4-BE49-F238E27FC236}">
                <a16:creationId xmlns:a16="http://schemas.microsoft.com/office/drawing/2014/main" id="{4DC73919-EC7D-4530-149B-47431633C879}"/>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2963084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BA1E50-E988-2FBF-D8AF-D5C8A953A988}"/>
              </a:ext>
            </a:extLst>
          </p:cNvPr>
          <p:cNvSpPr>
            <a:spLocks noGrp="1"/>
          </p:cNvSpPr>
          <p:nvPr>
            <p:ph type="title"/>
          </p:nvPr>
        </p:nvSpPr>
        <p:spPr/>
        <p:txBody>
          <a:bodyPr>
            <a:normAutofit/>
          </a:bodyPr>
          <a:lstStyle/>
          <a:p>
            <a:r>
              <a:rPr lang="da-DK" sz="3000" dirty="0"/>
              <a:t>Information om Kraftvarmeværkets aktuelle situation</a:t>
            </a:r>
            <a:br>
              <a:rPr lang="da-DK" sz="3000" dirty="0"/>
            </a:br>
            <a:endParaRPr lang="da-DK" sz="3000" dirty="0"/>
          </a:p>
        </p:txBody>
      </p:sp>
      <p:sp>
        <p:nvSpPr>
          <p:cNvPr id="3" name="Pladsholder til indhold 2">
            <a:extLst>
              <a:ext uri="{FF2B5EF4-FFF2-40B4-BE49-F238E27FC236}">
                <a16:creationId xmlns:a16="http://schemas.microsoft.com/office/drawing/2014/main" id="{AF600203-D994-120B-CAAA-A3B0B1BA33D1}"/>
              </a:ext>
            </a:extLst>
          </p:cNvPr>
          <p:cNvSpPr>
            <a:spLocks noGrp="1"/>
          </p:cNvSpPr>
          <p:nvPr>
            <p:ph idx="1"/>
          </p:nvPr>
        </p:nvSpPr>
        <p:spPr/>
        <p:txBody>
          <a:bodyPr/>
          <a:lstStyle/>
          <a:p>
            <a:pPr marL="0" indent="0">
              <a:buNone/>
            </a:pPr>
            <a:r>
              <a:rPr lang="da-DK" dirty="0"/>
              <a:t>1 - Hvad gik galt i 2024, og hvad gør vi nu ? </a:t>
            </a:r>
          </a:p>
          <a:p>
            <a:pPr marL="0" indent="0">
              <a:buNone/>
            </a:pPr>
            <a:r>
              <a:rPr lang="da-DK" dirty="0"/>
              <a:t>2 - Retssagen imod &amp; Green Project </a:t>
            </a:r>
          </a:p>
          <a:p>
            <a:pPr marL="0" indent="0">
              <a:buNone/>
            </a:pPr>
            <a:r>
              <a:rPr lang="da-DK" dirty="0"/>
              <a:t>3 - Salg af vindmølleprojektet i Ølholm</a:t>
            </a:r>
          </a:p>
        </p:txBody>
      </p:sp>
      <p:sp>
        <p:nvSpPr>
          <p:cNvPr id="4" name="Tekstfelt 3">
            <a:extLst>
              <a:ext uri="{FF2B5EF4-FFF2-40B4-BE49-F238E27FC236}">
                <a16:creationId xmlns:a16="http://schemas.microsoft.com/office/drawing/2014/main" id="{B4AEF15A-6134-5B2C-02BB-E92053BC2AEF}"/>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4162970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E6250A-7FC2-3634-F849-E251D00F8B5A}"/>
              </a:ext>
            </a:extLst>
          </p:cNvPr>
          <p:cNvSpPr>
            <a:spLocks noGrp="1"/>
          </p:cNvSpPr>
          <p:nvPr>
            <p:ph type="title"/>
          </p:nvPr>
        </p:nvSpPr>
        <p:spPr/>
        <p:txBody>
          <a:bodyPr/>
          <a:lstStyle/>
          <a:p>
            <a:r>
              <a:rPr lang="da-DK" sz="3000" dirty="0"/>
              <a:t>1 - Hvad gik galt i 2024, og hvad gør vi nu ? </a:t>
            </a:r>
            <a:br>
              <a:rPr lang="da-DK" dirty="0"/>
            </a:br>
            <a:endParaRPr lang="da-DK" dirty="0"/>
          </a:p>
        </p:txBody>
      </p:sp>
      <p:sp>
        <p:nvSpPr>
          <p:cNvPr id="3" name="Pladsholder til indhold 2">
            <a:extLst>
              <a:ext uri="{FF2B5EF4-FFF2-40B4-BE49-F238E27FC236}">
                <a16:creationId xmlns:a16="http://schemas.microsoft.com/office/drawing/2014/main" id="{0DFD357F-0C5A-A602-1ED9-133C13DE12BE}"/>
              </a:ext>
            </a:extLst>
          </p:cNvPr>
          <p:cNvSpPr>
            <a:spLocks noGrp="1"/>
          </p:cNvSpPr>
          <p:nvPr>
            <p:ph idx="1"/>
          </p:nvPr>
        </p:nvSpPr>
        <p:spPr/>
        <p:txBody>
          <a:bodyPr>
            <a:normAutofit/>
          </a:bodyPr>
          <a:lstStyle/>
          <a:p>
            <a:pPr marL="0" indent="0">
              <a:buNone/>
            </a:pPr>
            <a:r>
              <a:rPr lang="da-DK" sz="1800" dirty="0"/>
              <a:t>Budget og budgetopfølgning</a:t>
            </a:r>
          </a:p>
          <a:p>
            <a:pPr marL="0" indent="0">
              <a:buNone/>
            </a:pPr>
            <a:endParaRPr lang="da-DK" sz="1800" dirty="0"/>
          </a:p>
          <a:p>
            <a:pPr marL="0" indent="0">
              <a:buNone/>
            </a:pPr>
            <a:r>
              <a:rPr lang="da-DK" sz="1800" dirty="0"/>
              <a:t>Det har alle dage været rigtig svært at lave et budget hos TKVV. Vi har tit og ofte prøvet at være både langt foran og bagefter budget i løbet af et regnskabsår, og alligevel er året sluttet helt anderledes.</a:t>
            </a:r>
          </a:p>
          <a:p>
            <a:pPr marL="0" indent="0">
              <a:buNone/>
            </a:pPr>
            <a:r>
              <a:rPr lang="da-DK" sz="1800" dirty="0"/>
              <a:t>Igennem de sidste 10 år er bestyrelsen på næsten hver generalforsamling blevet beskyldt for at være ”alt for konservative”</a:t>
            </a:r>
          </a:p>
          <a:p>
            <a:pPr marL="0" indent="0">
              <a:buNone/>
            </a:pPr>
            <a:r>
              <a:rPr lang="da-DK" sz="1800" dirty="0"/>
              <a:t>Bestyrelsen modtager hver måned en omfattende månedsrapport.</a:t>
            </a:r>
          </a:p>
          <a:p>
            <a:pPr marL="0" indent="0">
              <a:buNone/>
            </a:pPr>
            <a:r>
              <a:rPr lang="da-DK" sz="1800" dirty="0"/>
              <a:t>Den består af budgetopfølgning og likviditetsbudget samt diverse grafer med produktionsfordeling og produktionspriser.</a:t>
            </a:r>
          </a:p>
          <a:p>
            <a:pPr marL="0" indent="0">
              <a:buNone/>
            </a:pPr>
            <a:r>
              <a:rPr lang="da-DK" sz="1800" dirty="0"/>
              <a:t>Rapporterne gennemgås på alle bestyrelsesmøder.</a:t>
            </a:r>
          </a:p>
        </p:txBody>
      </p:sp>
      <p:sp>
        <p:nvSpPr>
          <p:cNvPr id="4" name="Tekstfelt 3">
            <a:extLst>
              <a:ext uri="{FF2B5EF4-FFF2-40B4-BE49-F238E27FC236}">
                <a16:creationId xmlns:a16="http://schemas.microsoft.com/office/drawing/2014/main" id="{9CCBAF68-378F-1901-D7E4-F3DE864093FF}"/>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15275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A4469B-7225-430A-872A-7E93100D6558}"/>
              </a:ext>
            </a:extLst>
          </p:cNvPr>
          <p:cNvSpPr>
            <a:spLocks noGrp="1"/>
          </p:cNvSpPr>
          <p:nvPr>
            <p:ph type="title"/>
          </p:nvPr>
        </p:nvSpPr>
        <p:spPr/>
        <p:txBody>
          <a:bodyPr/>
          <a:lstStyle/>
          <a:p>
            <a:r>
              <a:rPr lang="da-DK" sz="3000" dirty="0"/>
              <a:t>1 - Hvad gik galt i 2024, og hvad gør vi nu ? </a:t>
            </a:r>
            <a:br>
              <a:rPr lang="da-DK" dirty="0"/>
            </a:br>
            <a:endParaRPr lang="da-DK" dirty="0"/>
          </a:p>
        </p:txBody>
      </p:sp>
      <p:sp>
        <p:nvSpPr>
          <p:cNvPr id="3" name="Pladsholder til indhold 2">
            <a:extLst>
              <a:ext uri="{FF2B5EF4-FFF2-40B4-BE49-F238E27FC236}">
                <a16:creationId xmlns:a16="http://schemas.microsoft.com/office/drawing/2014/main" id="{08268BD5-146E-C7DB-714D-64165CF11858}"/>
              </a:ext>
            </a:extLst>
          </p:cNvPr>
          <p:cNvSpPr>
            <a:spLocks noGrp="1"/>
          </p:cNvSpPr>
          <p:nvPr>
            <p:ph idx="1"/>
          </p:nvPr>
        </p:nvSpPr>
        <p:spPr>
          <a:xfrm>
            <a:off x="838200" y="1282700"/>
            <a:ext cx="10515600" cy="4894263"/>
          </a:xfrm>
        </p:spPr>
        <p:txBody>
          <a:bodyPr>
            <a:normAutofit fontScale="92500" lnSpcReduction="20000"/>
          </a:bodyPr>
          <a:lstStyle/>
          <a:p>
            <a:pPr marL="0" indent="0">
              <a:buNone/>
            </a:pPr>
            <a:r>
              <a:rPr lang="da-DK" sz="1800" dirty="0"/>
              <a:t>11/12 – 2023 : Bestyrelsen godkender budgettet for 2024</a:t>
            </a:r>
          </a:p>
          <a:p>
            <a:pPr marL="0" indent="0">
              <a:buNone/>
            </a:pPr>
            <a:r>
              <a:rPr lang="da-DK" sz="1800" dirty="0"/>
              <a:t>Økonomirapport Januar – 2024:</a:t>
            </a:r>
          </a:p>
          <a:p>
            <a:pPr marL="0" indent="0">
              <a:buNone/>
            </a:pPr>
            <a:r>
              <a:rPr lang="da-DK" sz="1800" dirty="0"/>
              <a:t>- Rapporten viser, at vi efter 1. måned er foran budget med 730.000 kr.</a:t>
            </a:r>
          </a:p>
          <a:p>
            <a:pPr marL="0" indent="0">
              <a:buNone/>
            </a:pPr>
            <a:r>
              <a:rPr lang="da-DK" sz="1800" dirty="0"/>
              <a:t>Økonomirapport Februar – 2024</a:t>
            </a:r>
          </a:p>
          <a:p>
            <a:pPr>
              <a:buFontTx/>
              <a:buChar char="-"/>
            </a:pPr>
            <a:r>
              <a:rPr lang="da-DK" sz="1800" dirty="0"/>
              <a:t>Rapporten viser, at vi efter 2 måneder er foran budget med 1.400.000 kr.</a:t>
            </a:r>
          </a:p>
          <a:p>
            <a:pPr marL="0" indent="0">
              <a:buNone/>
            </a:pPr>
            <a:r>
              <a:rPr lang="da-DK" sz="1800" dirty="0"/>
              <a:t>Økonomirapport Marts – 2024</a:t>
            </a:r>
          </a:p>
          <a:p>
            <a:pPr marL="0" indent="0">
              <a:buNone/>
            </a:pPr>
            <a:r>
              <a:rPr lang="da-DK" sz="1800" dirty="0"/>
              <a:t> - Rapporten viser, at vi efter 3 måneder er foran budget med 1.000.000 kr.</a:t>
            </a:r>
          </a:p>
          <a:p>
            <a:pPr marL="0" indent="0">
              <a:buNone/>
            </a:pPr>
            <a:r>
              <a:rPr lang="da-DK" sz="1800" dirty="0"/>
              <a:t>Økonomirapport April – 2024</a:t>
            </a:r>
          </a:p>
          <a:p>
            <a:pPr>
              <a:buFontTx/>
              <a:buChar char="-"/>
            </a:pPr>
            <a:r>
              <a:rPr lang="da-DK" sz="1800" dirty="0"/>
              <a:t>Rapporten viser, at vi er bagefter budget med 2.900.000 kr.</a:t>
            </a:r>
          </a:p>
          <a:p>
            <a:pPr marL="0" indent="0">
              <a:buNone/>
            </a:pPr>
            <a:r>
              <a:rPr lang="da-DK" sz="1800" dirty="0"/>
              <a:t>	Dette skyldes meget høje gaspriser samt en manglende indtjening på elmarkedet og 15 % mindre varmesalg.</a:t>
            </a:r>
          </a:p>
          <a:p>
            <a:pPr marL="0" indent="0">
              <a:buNone/>
            </a:pPr>
            <a:r>
              <a:rPr lang="da-DK" sz="1800" dirty="0"/>
              <a:t>Økonomirapport Maj – 2024</a:t>
            </a:r>
          </a:p>
          <a:p>
            <a:pPr marL="0" indent="0">
              <a:buNone/>
            </a:pPr>
            <a:r>
              <a:rPr lang="da-DK" sz="1800" dirty="0"/>
              <a:t> - Rapporten viser, at vi har indhentet 500.000 kr. og er pt bagefter budget med ca. 2.400.000 kr.</a:t>
            </a:r>
          </a:p>
          <a:p>
            <a:pPr marL="0" indent="0">
              <a:buNone/>
            </a:pPr>
            <a:r>
              <a:rPr lang="da-DK" sz="1800" dirty="0"/>
              <a:t>	Der er her første gang dialog i bestyrelsen om vi skal reagere på den potentielle underdækning der er på vej. (Dette er reelt den sidste chance for at beslutte at hæve prisen for at den når at få en indvirkning med de gældende 3 måneders varsel)</a:t>
            </a:r>
          </a:p>
          <a:p>
            <a:pPr marL="0" indent="0">
              <a:buNone/>
            </a:pPr>
            <a:endParaRPr lang="da-DK" sz="2000" dirty="0"/>
          </a:p>
          <a:p>
            <a:pPr marL="0" indent="0">
              <a:buNone/>
            </a:pPr>
            <a:endParaRPr lang="da-DK" dirty="0"/>
          </a:p>
        </p:txBody>
      </p:sp>
      <p:sp>
        <p:nvSpPr>
          <p:cNvPr id="4" name="Tekstfelt 3">
            <a:extLst>
              <a:ext uri="{FF2B5EF4-FFF2-40B4-BE49-F238E27FC236}">
                <a16:creationId xmlns:a16="http://schemas.microsoft.com/office/drawing/2014/main" id="{0992F64F-021A-CDC2-B962-D5522607D888}"/>
              </a:ext>
            </a:extLst>
          </p:cNvPr>
          <p:cNvSpPr txBox="1"/>
          <p:nvPr/>
        </p:nvSpPr>
        <p:spPr>
          <a:xfrm>
            <a:off x="59804" y="68239"/>
            <a:ext cx="3875964" cy="369332"/>
          </a:xfrm>
          <a:prstGeom prst="rect">
            <a:avLst/>
          </a:prstGeom>
          <a:noFill/>
        </p:spPr>
        <p:txBody>
          <a:bodyPr wrap="square" rtlCol="0">
            <a:spAutoFit/>
          </a:bodyPr>
          <a:lstStyle/>
          <a:p>
            <a:r>
              <a:rPr lang="da-DK" dirty="0"/>
              <a:t>Tørring Kraftvarmeværk</a:t>
            </a:r>
          </a:p>
        </p:txBody>
      </p:sp>
    </p:spTree>
    <p:extLst>
      <p:ext uri="{BB962C8B-B14F-4D97-AF65-F5344CB8AC3E}">
        <p14:creationId xmlns:p14="http://schemas.microsoft.com/office/powerpoint/2010/main" val="300218029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849BE86AF760B6489BA8AE4DE64F2761" ma:contentTypeVersion="15" ma:contentTypeDescription="Opret et nyt dokument." ma:contentTypeScope="" ma:versionID="6fbe9b60e11af07fd5bfbd56a8f10c31">
  <xsd:schema xmlns:xsd="http://www.w3.org/2001/XMLSchema" xmlns:xs="http://www.w3.org/2001/XMLSchema" xmlns:p="http://schemas.microsoft.com/office/2006/metadata/properties" xmlns:ns2="016e5ab5-5f4a-4f60-b8a7-99b6b645a045" xmlns:ns3="21f1dc1e-0aad-4c84-97b9-b89950f92fd8" targetNamespace="http://schemas.microsoft.com/office/2006/metadata/properties" ma:root="true" ma:fieldsID="d3d839dcae61060fd4044f639cba5483" ns2:_="" ns3:_="">
    <xsd:import namespace="016e5ab5-5f4a-4f60-b8a7-99b6b645a045"/>
    <xsd:import namespace="21f1dc1e-0aad-4c84-97b9-b89950f92fd8"/>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LengthInSeconds" minOccurs="0"/>
                <xsd:element ref="ns3:MediaServiceDateTaken" minOccurs="0"/>
                <xsd:element ref="ns3:lcf76f155ced4ddcb4097134ff3c332f" minOccurs="0"/>
                <xsd:element ref="ns2:TaxCatchAll" minOccurs="0"/>
                <xsd:element ref="ns3:MediaServiceGenerationTime" minOccurs="0"/>
                <xsd:element ref="ns3:MediaServiceEventHashCode" minOccurs="0"/>
                <xsd:element ref="ns3:MediaServiceOCR" minOccurs="0"/>
                <xsd:element ref="ns3:MediaServiceLocation" minOccurs="0"/>
                <xsd:element ref="ns3:MediaServiceObjectDetectorVersions" minOccurs="0"/>
                <xsd:element ref="ns2:SharedWithUsers" minOccurs="0"/>
                <xsd:element ref="ns2:SharedWithDetail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16e5ab5-5f4a-4f60-b8a7-99b6b645a045" elementFormDefault="qualified">
    <xsd:import namespace="http://schemas.microsoft.com/office/2006/documentManagement/types"/>
    <xsd:import namespace="http://schemas.microsoft.com/office/infopath/2007/PartnerControls"/>
    <xsd:element name="_dlc_DocId" ma:index="8" nillable="true" ma:displayName="Værdi for dokument-id" ma:description="Værdien af det dokument-id, der er tildelt dette element." ma:indexed="true" ma:internalName="_dlc_DocId" ma:readOnly="true">
      <xsd:simpleType>
        <xsd:restriction base="dms:Text"/>
      </xsd:simpleType>
    </xsd:element>
    <xsd:element name="_dlc_DocIdUrl" ma:index="9" nillable="true" ma:displayName="Dokument-id" ma:description="Permanent link til dette dok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TaxCatchAll" ma:index="17" nillable="true" ma:displayName="Taxonomy Catch All Column" ma:hidden="true" ma:list="{22dddec1-f95c-435b-b68b-6937259e95eb}" ma:internalName="TaxCatchAll" ma:showField="CatchAllData" ma:web="016e5ab5-5f4a-4f60-b8a7-99b6b645a045">
      <xsd:complexType>
        <xsd:complexContent>
          <xsd:extension base="dms:MultiChoiceLookup">
            <xsd:sequence>
              <xsd:element name="Value" type="dms:Lookup" maxOccurs="unbounded" minOccurs="0" nillable="true"/>
            </xsd:sequence>
          </xsd:extension>
        </xsd:complexContent>
      </xsd:complexType>
    </xsd:element>
    <xsd:element name="SharedWithUsers" ma:index="23"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Delt med detaljer"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1f1dc1e-0aad-4c84-97b9-b89950f92fd8"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Billedmærker" ma:readOnly="false" ma:fieldId="{5cf76f15-5ced-4ddc-b409-7134ff3c332f}" ma:taxonomyMulti="true" ma:sspId="022d172b-cc90-4789-8bbe-071f86156ab6" ma:termSetId="09814cd3-568e-fe90-9814-8d621ff8fb84" ma:anchorId="fba54fb3-c3e1-fe81-a776-ca4b69148c4d" ma:open="true" ma:isKeyword="false">
      <xsd:complexType>
        <xsd:sequence>
          <xsd:element ref="pc:Terms" minOccurs="0" maxOccurs="1"/>
        </xsd:sequence>
      </xsd:complex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016e5ab5-5f4a-4f60-b8a7-99b6b645a045" xsi:nil="true"/>
    <lcf76f155ced4ddcb4097134ff3c332f xmlns="21f1dc1e-0aad-4c84-97b9-b89950f92fd8">
      <Terms xmlns="http://schemas.microsoft.com/office/infopath/2007/PartnerControls"/>
    </lcf76f155ced4ddcb4097134ff3c332f>
    <_dlc_DocId xmlns="016e5ab5-5f4a-4f60-b8a7-99b6b645a045">AANPMV4CFEZR-260715230-41875</_dlc_DocId>
    <_dlc_DocIdUrl xmlns="016e5ab5-5f4a-4f60-b8a7-99b6b645a045">
      <Url>https://tkvvdk.sharepoint.com/sites/FOF/_layouts/15/DocIdRedir.aspx?ID=AANPMV4CFEZR-260715230-41875</Url>
      <Description>AANPMV4CFEZR-260715230-41875</Description>
    </_dlc_DocIdUrl>
  </documentManagement>
</p:properties>
</file>

<file path=customXml/itemProps1.xml><?xml version="1.0" encoding="utf-8"?>
<ds:datastoreItem xmlns:ds="http://schemas.openxmlformats.org/officeDocument/2006/customXml" ds:itemID="{EDC64054-C292-4EA9-BA76-79D906EF55C3}"/>
</file>

<file path=customXml/itemProps2.xml><?xml version="1.0" encoding="utf-8"?>
<ds:datastoreItem xmlns:ds="http://schemas.openxmlformats.org/officeDocument/2006/customXml" ds:itemID="{2780F1C7-1459-42F6-B723-990AFC1B8B04}"/>
</file>

<file path=customXml/itemProps3.xml><?xml version="1.0" encoding="utf-8"?>
<ds:datastoreItem xmlns:ds="http://schemas.openxmlformats.org/officeDocument/2006/customXml" ds:itemID="{9F7E1203-030F-44DB-9D9E-BDBB5124E6BE}"/>
</file>

<file path=customXml/itemProps4.xml><?xml version="1.0" encoding="utf-8"?>
<ds:datastoreItem xmlns:ds="http://schemas.openxmlformats.org/officeDocument/2006/customXml" ds:itemID="{44F3984B-0069-44D1-AF82-B2C81D8412A3}"/>
</file>

<file path=docProps/app.xml><?xml version="1.0" encoding="utf-8"?>
<Properties xmlns="http://schemas.openxmlformats.org/officeDocument/2006/extended-properties" xmlns:vt="http://schemas.openxmlformats.org/officeDocument/2006/docPropsVTypes">
  <TotalTime>0</TotalTime>
  <Words>4157</Words>
  <Application>Microsoft Office PowerPoint</Application>
  <PresentationFormat>Widescreen</PresentationFormat>
  <Paragraphs>281</Paragraphs>
  <Slides>31</Slides>
  <Notes>0</Notes>
  <HiddenSlides>0</HiddenSlides>
  <MMClips>0</MMClips>
  <ScaleCrop>false</ScaleCrop>
  <HeadingPairs>
    <vt:vector size="6" baseType="variant">
      <vt:variant>
        <vt:lpstr>Benyttede skrifttyper</vt:lpstr>
      </vt:variant>
      <vt:variant>
        <vt:i4>5</vt:i4>
      </vt:variant>
      <vt:variant>
        <vt:lpstr>Tema</vt:lpstr>
      </vt:variant>
      <vt:variant>
        <vt:i4>1</vt:i4>
      </vt:variant>
      <vt:variant>
        <vt:lpstr>Slidetitler</vt:lpstr>
      </vt:variant>
      <vt:variant>
        <vt:i4>31</vt:i4>
      </vt:variant>
    </vt:vector>
  </HeadingPairs>
  <TitlesOfParts>
    <vt:vector size="37" baseType="lpstr">
      <vt:lpstr>Aptos</vt:lpstr>
      <vt:lpstr>Aptos Display</vt:lpstr>
      <vt:lpstr>Arial</vt:lpstr>
      <vt:lpstr>Calibri</vt:lpstr>
      <vt:lpstr>Symbol</vt:lpstr>
      <vt:lpstr>Office-tema</vt:lpstr>
      <vt:lpstr>Velkommen til informationsmøde hos Tørring Kraftvarmeværk 20/5 - 2025</vt:lpstr>
      <vt:lpstr>Velkommen </vt:lpstr>
      <vt:lpstr>Dagsorden:</vt:lpstr>
      <vt:lpstr>Formålet med aftenens møde er at informere om : </vt:lpstr>
      <vt:lpstr>Vores håb er, at forbrugerne går fra mødet med en klar fornemmelse af:</vt:lpstr>
      <vt:lpstr>Deltagere fra værket : </vt:lpstr>
      <vt:lpstr>Information om Kraftvarmeværkets aktuelle situation </vt:lpstr>
      <vt:lpstr>1 - Hvad gik galt i 2024, og hvad gør vi nu ?  </vt:lpstr>
      <vt:lpstr>1 - Hvad gik galt i 2024, og hvad gør vi nu ?  </vt:lpstr>
      <vt:lpstr>1 - Hvad gik galt i 2024, og hvad gør vi nu ?  </vt:lpstr>
      <vt:lpstr>1 - Hvad gik galt i 2024, og hvad gør vi nu ?</vt:lpstr>
      <vt:lpstr>1 - Hvad gik galt i 2024, og hvad gør vi nu ?</vt:lpstr>
      <vt:lpstr>1 - Hvad gik galt i 2024, og hvad gør vi nu ?</vt:lpstr>
      <vt:lpstr>1 - Hvad gik galt i 2024, og hvad gør vi nu - Konklusion :  </vt:lpstr>
      <vt:lpstr>1 - Hvad gik galt i 2024, og hvad gør vi nu ?</vt:lpstr>
      <vt:lpstr>1 - Hvad gik galt i 2024, og hvad gør vi nu ?</vt:lpstr>
      <vt:lpstr>2 - Retssagen imod &amp; Green Project  </vt:lpstr>
      <vt:lpstr>2 - Retssagen imod &amp; Green Project</vt:lpstr>
      <vt:lpstr>3 - Salg af vindmølleprojektet i Ølholm </vt:lpstr>
      <vt:lpstr>Aktindsigt</vt:lpstr>
      <vt:lpstr>Forslag fra en gruppe forbrugere : </vt:lpstr>
      <vt:lpstr>Forslag fra en gruppe forbrugere : </vt:lpstr>
      <vt:lpstr>Forslag fra en gruppe forbrugere : </vt:lpstr>
      <vt:lpstr>Forslag fra en gruppe forbrugere : </vt:lpstr>
      <vt:lpstr>Forslag fra en gruppe forbrugere : </vt:lpstr>
      <vt:lpstr>Forslag fra en gruppe forbrugere : </vt:lpstr>
      <vt:lpstr>Forslag fra en gruppe forbrugere : </vt:lpstr>
      <vt:lpstr>Forslag fra en gruppe forbrugere : </vt:lpstr>
      <vt:lpstr>Dagsorden:</vt:lpstr>
      <vt:lpstr>Dagsorden:</vt:lpstr>
      <vt:lpstr>6 - Bestyrelsens konklusion og afsluttende bemærkninger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Mads Damgaard</dc:creator>
  <cp:lastModifiedBy>Mads Damgaard</cp:lastModifiedBy>
  <cp:revision>6</cp:revision>
  <dcterms:created xsi:type="dcterms:W3CDTF">2025-05-17T16:52:24Z</dcterms:created>
  <dcterms:modified xsi:type="dcterms:W3CDTF">2025-05-20T16:33:57Z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0x010100849BE86AF760B6489BA8AE4DE64F2761</vt:lpwstr>
  </property>
  <property fmtid="{D5CDD505-2E9C-101B-9397-08002B2CF9AE}" pid="3" name="_dlc_DocIdItemGuid">
    <vt:lpwstr>d80a4118-9913-4e3e-bf64-e3805bd9b196</vt:lpwstr>
  </property>
</Properties>
</file>